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Lexend SemiBold"/>
      <p:regular r:id="rId63"/>
      <p:bold r:id="rId64"/>
    </p:embeddedFont>
    <p:embeddedFont>
      <p:font typeface="Lexend Light"/>
      <p:regular r:id="rId65"/>
      <p:bold r:id="rId66"/>
    </p:embeddedFont>
    <p:embeddedFont>
      <p:font typeface="Proxima Nova"/>
      <p:regular r:id="rId67"/>
      <p:bold r:id="rId68"/>
      <p:italic r:id="rId69"/>
      <p:boldItalic r:id="rId70"/>
    </p:embeddedFont>
    <p:embeddedFont>
      <p:font typeface="Lexend Medium"/>
      <p:regular r:id="rId71"/>
      <p:bold r:id="rId72"/>
    </p:embeddedFont>
    <p:embeddedFont>
      <p:font typeface="Lexend"/>
      <p:regular r:id="rId73"/>
      <p:bold r:id="rId74"/>
    </p:embeddedFont>
    <p:embeddedFont>
      <p:font typeface="Lexend ExtraLight"/>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exend-regular.fntdata"/><Relationship Id="rId72" Type="http://schemas.openxmlformats.org/officeDocument/2006/relationships/font" Target="fonts/LexendMedium-bold.fntdata"/><Relationship Id="rId31" Type="http://schemas.openxmlformats.org/officeDocument/2006/relationships/slide" Target="slides/slide26.xml"/><Relationship Id="rId75" Type="http://schemas.openxmlformats.org/officeDocument/2006/relationships/font" Target="fonts/LexendExtraLight-regular.fntdata"/><Relationship Id="rId30" Type="http://schemas.openxmlformats.org/officeDocument/2006/relationships/slide" Target="slides/slide25.xml"/><Relationship Id="rId74" Type="http://schemas.openxmlformats.org/officeDocument/2006/relationships/font" Target="fonts/Lexend-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exendExtraLight-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exendMedium-regular.fntdata"/><Relationship Id="rId70" Type="http://schemas.openxmlformats.org/officeDocument/2006/relationships/font" Target="fonts/ProximaNova-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exendSemiBold-bold.fntdata"/><Relationship Id="rId63" Type="http://schemas.openxmlformats.org/officeDocument/2006/relationships/font" Target="fonts/LexendSemiBold-regular.fntdata"/><Relationship Id="rId22" Type="http://schemas.openxmlformats.org/officeDocument/2006/relationships/slide" Target="slides/slide17.xml"/><Relationship Id="rId66" Type="http://schemas.openxmlformats.org/officeDocument/2006/relationships/font" Target="fonts/LexendLight-bold.fntdata"/><Relationship Id="rId21" Type="http://schemas.openxmlformats.org/officeDocument/2006/relationships/slide" Target="slides/slide16.xml"/><Relationship Id="rId65" Type="http://schemas.openxmlformats.org/officeDocument/2006/relationships/font" Target="fonts/LexendLight-regular.fntdata"/><Relationship Id="rId24" Type="http://schemas.openxmlformats.org/officeDocument/2006/relationships/slide" Target="slides/slide19.xml"/><Relationship Id="rId68" Type="http://schemas.openxmlformats.org/officeDocument/2006/relationships/font" Target="fonts/ProximaNova-bold.fntdata"/><Relationship Id="rId23" Type="http://schemas.openxmlformats.org/officeDocument/2006/relationships/slide" Target="slides/slide18.xml"/><Relationship Id="rId67" Type="http://schemas.openxmlformats.org/officeDocument/2006/relationships/font" Target="fonts/ProximaNov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682ba1873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682ba1873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6a7feb41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6a7feb41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6a7feb41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6a7feb41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6a7feb41c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6a7feb41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6a7feb41c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6a7feb41c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6a7feb41c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6a7feb41c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6a7feb41c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6a7feb41c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6a7feb41c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6a7feb41c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6a7feb41c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6a7feb41c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167bfc37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6167bfc37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Clr>
                <a:schemeClr val="dk1"/>
              </a:buClr>
              <a:buSzPts val="1100"/>
              <a:buFont typeface="Arial"/>
              <a:buChar char="-"/>
            </a:pPr>
            <a:r>
              <a:rPr lang="en">
                <a:solidFill>
                  <a:schemeClr val="dk1"/>
                </a:solidFill>
              </a:rPr>
              <a:t>Structural XBlocks: Defines linear navigation across a unit in a course</a:t>
            </a:r>
            <a:endParaRPr>
              <a:solidFill>
                <a:schemeClr val="dk1"/>
              </a:solidFill>
            </a:endParaRPr>
          </a:p>
          <a:p>
            <a:pPr indent="-228600" lvl="0" marL="45720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Font typeface="Arial"/>
              <a:buChar char="-"/>
            </a:pPr>
            <a:r>
              <a:rPr lang="en">
                <a:solidFill>
                  <a:schemeClr val="dk1"/>
                </a:solidFill>
              </a:rPr>
              <a:t>Vertical XBlock: Compose different units on a single screen</a:t>
            </a:r>
            <a:endParaRPr>
              <a:solidFill>
                <a:schemeClr val="dk1"/>
              </a:solidFill>
            </a:endParaRPr>
          </a:p>
          <a:p>
            <a:pPr indent="-228600" lvl="0" marL="457200" rtl="0" algn="l">
              <a:spcBef>
                <a:spcPts val="0"/>
              </a:spcBef>
              <a:spcAft>
                <a:spcPts val="0"/>
              </a:spcAft>
              <a:buNone/>
            </a:pPr>
            <a:r>
              <a:t/>
            </a:r>
            <a:endParaRPr>
              <a:solidFill>
                <a:schemeClr val="dk1"/>
              </a:solidFill>
            </a:endParaRPr>
          </a:p>
          <a:p>
            <a:pPr indent="-298450" lvl="1" marL="914400" rtl="0" algn="l">
              <a:spcBef>
                <a:spcPts val="0"/>
              </a:spcBef>
              <a:spcAft>
                <a:spcPts val="0"/>
              </a:spcAft>
              <a:buClr>
                <a:schemeClr val="dk1"/>
              </a:buClr>
              <a:buSzPts val="1100"/>
              <a:buFont typeface="Arial"/>
              <a:buChar char="-"/>
            </a:pPr>
            <a:r>
              <a:rPr lang="en">
                <a:solidFill>
                  <a:schemeClr val="dk1"/>
                </a:solidFill>
              </a:rPr>
              <a:t>Conditional Xblock: Displays content based on the learner’s performance. It enables adaptive learning paths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167bfc37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6167bfc37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Functionality of XBlocks can be broadly categorized into Graded and Non-Graded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Non-Graded XBlocks: Facilitate content delivery and student engagement without contributing to formal evaluation.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Graded XBlocks: </a:t>
            </a:r>
            <a:r>
              <a:rPr lang="en"/>
              <a:t>Graded XBlocks enables learners assessment. They automatically score learners, and help instructors track progress.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f3162e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f3162e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682ba187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682ba187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6adcdaa2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36adcdaa22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626923cc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3626923cc5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d234821b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33d234821b8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626923cc5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3626923cc5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26923cc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3626923cc59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6b0654f0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36b0654f0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626923cc5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3626923cc59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3d2e48f6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33d2e48f6a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3d2e48f6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3d2e48f6a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5f3162e93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5f3162e93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(Farhan turn)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Awesome, thanks everyone for coming and listening to us.</a:t>
            </a:r>
            <a:endParaRPr>
              <a:solidFill>
                <a:schemeClr val="dk1"/>
              </a:solidFill>
            </a:endParaRPr>
          </a:p>
          <a:p>
            <a:pPr indent="-298450" lvl="0" marL="457200" rtl="0" algn="l">
              <a:spcBef>
                <a:spcPts val="0"/>
              </a:spcBef>
              <a:spcAft>
                <a:spcPts val="0"/>
              </a:spcAft>
              <a:buSzPts val="1100"/>
              <a:buChar char="-"/>
            </a:pPr>
            <a:r>
              <a:rPr lang="en">
                <a:solidFill>
                  <a:schemeClr val="dk1"/>
                </a:solidFill>
              </a:rPr>
              <a:t>My name is Farhan, I am Software Engineer, Solution Architect, currently leading Aximprovements team and also a Core Contributor @ Open edX.</a:t>
            </a:r>
            <a:endParaRPr>
              <a:solidFill>
                <a:schemeClr val="dk1"/>
              </a:solidFill>
            </a:endParaRPr>
          </a:p>
          <a:p>
            <a:pPr indent="0" lvl="0" marL="0" rtl="0" algn="l">
              <a:spcBef>
                <a:spcPts val="0"/>
              </a:spcBef>
              <a:spcAft>
                <a:spcPts val="0"/>
              </a:spcAft>
              <a:buNone/>
            </a:pPr>
            <a:r>
              <a:rPr b="1" lang="en">
                <a:solidFill>
                  <a:schemeClr val="dk1"/>
                </a:solidFill>
              </a:rPr>
              <a:t>(Salman turn)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My name is Salman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d234821b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33d234821b8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3d234821b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33d234821b8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626923cc5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3626923cc5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3d234821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33d234821b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Artificial Intelligence is no longer just a buzzword—it’s now embedded in the Open edX ecosystem. Tools like chatgpt-xblock introduce conversational AI to the LMS, enabling real-time tutoring, clarification, and guidance tailored to individual learners’ needs.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Meanwhile, ai-coach-xblock focuses on providing automated, context-aware feedback on student work. It supports self-paced learning by guiding users through iterative improvement and offering actionable suggestions.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The true advantage of AI-powered XBlocks is their ability to deliver personalized support at scale. Whether for MOOCs or blended learning, they enrich user experience by mimicking the availability and support of a human instructor.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d234821b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33d234821b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Artificial Intelligence is no longer just a buzzword—it’s now embedded in the Open edX ecosystem. Tools like chatgpt-xblock introduce conversational AI to the LMS, enabling real-time tutoring, clarification, and guidance tailored to individual learners’ needs.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Meanwhile, ai-coach-xblock focuses on providing automated, context-aware feedback on student work. It supports self-paced learning by guiding users through iterative improvement and offering actionable suggestions.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The true advantage of AI-powered XBlocks is their ability to deliver personalized support at scale. Whether for MOOCs or blended learning, they enrich user experience by mimicking the availability and support of a human instructor.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3d234821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33d234821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3d234821b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33d234821b8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d234821b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33d234821b8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3d234821b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33d234821b8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3d234821b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33d234821b8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5f3162e93f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5f3162e93f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will start with XBlocks intro and then we will walkthrough together diversity of XBlocks</a:t>
            </a:r>
            <a:endParaRPr/>
          </a:p>
          <a:p>
            <a:pPr indent="-298450" lvl="0" marL="457200" rtl="0" algn="l">
              <a:spcBef>
                <a:spcPts val="0"/>
              </a:spcBef>
              <a:spcAft>
                <a:spcPts val="0"/>
              </a:spcAft>
              <a:buSzPts val="1100"/>
              <a:buChar char="-"/>
            </a:pPr>
            <a:r>
              <a:rPr lang="en"/>
              <a:t>At the end we will have Q&amp;A session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3d234821b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33d234821b8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6a768cabe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36a768cabe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3d234821b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33d234821b8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3d234821b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33d234821b8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3d234821b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33d234821b8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36a768ca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36a768cab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6a768cab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36a768cabe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5f3162e93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35f3162e93f_0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To bridge theory with practice, we’re developing a comprehensive demo course that integrates the full spectrum of XBlocks discussed. This live sandbox enables participants to explore each XBlock in its natural context—interacting with it just as learners would.</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The goal is not only to demonstrate capabilities but to provide a turnkey solution for institutions and educators looking to integrate XBlocks. From drag-and-drop assessments to embedded Jupyter notebooks, this course will serve as a powerful reference and experimentation ground.</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By standardizing access to example implementations, we reduce onboarding friction, improve discoverability, and accelerate the broader adoption of community-developed XBlocks.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d234821b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33d234821b8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3d234821b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33d234821b8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61a5a4ab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61a5a4ab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started, I want to ask couple of questions: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d234821b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33d234821b8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3d234821b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33d234821b8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3d234821b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33d234821b8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3d234821b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33d234821b8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Online assessment should be as dynamic as learning itself. XBlocks like xblock-sortable introduce drag-and-drop interfaces for tasks that require categorization or sequencing. These are especially useful in fields like language learning and data analysis.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xblock-free-text-response enhances writing skills by capturing long-form responses and enabling either human or automated review. This flexibility supports writing-intensive disciplines and nuanced assessments.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 sz="1100"/>
              <a:t>xblock-inline-dropdown adds interactivity to reading by embedding quizzes directly into the content. Learners can engage with material while being tested in real time. Together, these tools diversify assessment strategies and make evaluation both formative and learner-centric.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5f3162e93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5f3162e93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6167bfc37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6167bfc37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5f3162e93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5f3162e93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5f3162e93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5f3162e93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5f3162e93f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f3162e93f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are a team of 5–6 engineers called </a:t>
            </a:r>
            <a:r>
              <a:rPr b="1" lang="en">
                <a:solidFill>
                  <a:schemeClr val="dk1"/>
                </a:solidFill>
              </a:rPr>
              <a:t>Aximprovements</a:t>
            </a:r>
            <a:r>
              <a:rPr lang="en">
                <a:solidFill>
                  <a:schemeClr val="dk1"/>
                </a:solidFill>
              </a:rPr>
              <a:t>, which is a part of the </a:t>
            </a:r>
            <a:r>
              <a:rPr b="1" lang="en">
                <a:solidFill>
                  <a:schemeClr val="dk1"/>
                </a:solidFill>
              </a:rPr>
              <a:t>Axim Collaborative Engineering</a:t>
            </a:r>
            <a:r>
              <a:rPr lang="en">
                <a:solidFill>
                  <a:schemeClr val="dk1"/>
                </a:solidFill>
              </a:rPr>
              <a:t> team.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are actually employed by </a:t>
            </a:r>
            <a:r>
              <a:rPr b="1" lang="en">
                <a:solidFill>
                  <a:schemeClr val="dk1"/>
                </a:solidFill>
              </a:rPr>
              <a:t>Arbisoft</a:t>
            </a:r>
            <a:r>
              <a:rPr lang="en">
                <a:solidFill>
                  <a:schemeClr val="dk1"/>
                </a:solidFill>
              </a:rPr>
              <a:t>, a key partner of Axim and we outsourced to Axim.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Edly</a:t>
            </a:r>
            <a:r>
              <a:rPr lang="en">
                <a:solidFill>
                  <a:schemeClr val="dk1"/>
                </a:solidFill>
              </a:rPr>
              <a:t>, a sister company of Arbisoft providing all kinds of edtech solutions.</a:t>
            </a:r>
            <a:endParaRPr>
              <a:solidFill>
                <a:schemeClr val="dk1"/>
              </a:solidFill>
            </a:endParaRPr>
          </a:p>
          <a:p>
            <a:pPr indent="0" lvl="0" marL="457200" rtl="0" algn="l">
              <a:spcBef>
                <a:spcPts val="1200"/>
              </a:spcBef>
              <a:spcAft>
                <a:spcPts val="0"/>
              </a:spcAft>
              <a:buNone/>
            </a:pPr>
            <a:r>
              <a:t/>
            </a:r>
            <a:endParaRPr sz="1200">
              <a:solidFill>
                <a:srgbClr val="292A2E"/>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5f3162e93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5f3162e93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6167bfc377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6167bfc377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XBlocks are c</a:t>
            </a:r>
            <a:r>
              <a:rPr lang="en"/>
              <a:t>omposable building blocks of a Course – like Lego blocks</a:t>
            </a:r>
            <a:endParaRPr/>
          </a:p>
          <a:p>
            <a:pPr indent="-298450" lvl="1" marL="914400" rtl="0" algn="l">
              <a:spcBef>
                <a:spcPts val="0"/>
              </a:spcBef>
              <a:spcAft>
                <a:spcPts val="0"/>
              </a:spcAft>
              <a:buSzPts val="1100"/>
              <a:buChar char="○"/>
            </a:pPr>
            <a:r>
              <a:rPr lang="en"/>
              <a:t>Every component of a course you are interacting with are actually the XBlocks.</a:t>
            </a:r>
            <a:endParaRPr/>
          </a:p>
          <a:p>
            <a:pPr indent="-298450" lvl="0" marL="457200" rtl="0" algn="l">
              <a:spcBef>
                <a:spcPts val="0"/>
              </a:spcBef>
              <a:spcAft>
                <a:spcPts val="0"/>
              </a:spcAft>
              <a:buSzPts val="1100"/>
              <a:buChar char="●"/>
            </a:pPr>
            <a:r>
              <a:rPr lang="en"/>
              <a:t>Using diversity of XBlocks built by the community we can make highly interactive and engaging learning experiences</a:t>
            </a:r>
            <a:endParaRPr/>
          </a:p>
          <a:p>
            <a:pPr indent="-298450" lvl="1" marL="914400" rtl="0" algn="l">
              <a:spcBef>
                <a:spcPts val="0"/>
              </a:spcBef>
              <a:spcAft>
                <a:spcPts val="0"/>
              </a:spcAft>
              <a:buSzPts val="1100"/>
              <a:buChar char="○"/>
            </a:pPr>
            <a:r>
              <a:rPr lang="en"/>
              <a:t>Xblocks walk through is coming ahead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5fb5585f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5fb5585f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Highly Interactive: Variety of highly interactive XBlocks are developed by the community which encourages active learning. For example, drag-and-drop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Stateful: XBlock state is saved and retrieved later during subsequent loads of the XBlock, allowing it to remember user interactions and display data accordingly.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Independent</a:t>
            </a:r>
            <a:br>
              <a:rPr lang="en">
                <a:solidFill>
                  <a:schemeClr val="dk1"/>
                </a:solidFill>
              </a:rPr>
            </a:br>
            <a:r>
              <a:rPr lang="en">
                <a:solidFill>
                  <a:schemeClr val="dk1"/>
                </a:solidFill>
              </a:rPr>
              <a:t>XBlocks don’t rely on other XBlocks to function they are self-contained units who maintain their own logic and state</a:t>
            </a:r>
            <a:br>
              <a:rPr lang="en">
                <a:solidFill>
                  <a:schemeClr val="dk1"/>
                </a:solidFill>
              </a:rPr>
            </a:br>
            <a:endParaRPr/>
          </a:p>
          <a:p>
            <a:pPr indent="0" lvl="0" marL="0" rtl="0" algn="l">
              <a:spcBef>
                <a:spcPts val="0"/>
              </a:spcBef>
              <a:spcAft>
                <a:spcPts val="0"/>
              </a:spcAft>
              <a:buClr>
                <a:schemeClr val="dk1"/>
              </a:buClr>
              <a:buSzPts val="1100"/>
              <a:buFont typeface="Arial"/>
              <a:buNone/>
            </a:pPr>
            <a:r>
              <a:rPr lang="en">
                <a:solidFill>
                  <a:schemeClr val="dk1"/>
                </a:solidFill>
              </a:rPr>
              <a:t>Interoperable</a:t>
            </a:r>
            <a:br>
              <a:rPr lang="en">
                <a:solidFill>
                  <a:schemeClr val="dk1"/>
                </a:solidFill>
              </a:rPr>
            </a:br>
            <a:r>
              <a:rPr lang="en">
                <a:solidFill>
                  <a:schemeClr val="dk1"/>
                </a:solidFill>
              </a:rPr>
              <a:t>XBlocks work together with other XBlocks. Course authors are be able to combine different XBlocks in flexible ways</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Shareable</a:t>
            </a:r>
            <a:br>
              <a:rPr lang="en">
                <a:solidFill>
                  <a:schemeClr val="dk1"/>
                </a:solidFill>
              </a:rPr>
            </a:br>
            <a:r>
              <a:rPr lang="en">
                <a:solidFill>
                  <a:schemeClr val="dk1"/>
                </a:solidFill>
              </a:rPr>
              <a:t>The code you write can be deployed in any instance of the Open edX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Customizable: XBlocks are highly flexible - developers can define fields, views, and handlers to tailor the behavior and appearance of the component.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Extensible</a:t>
            </a:r>
            <a:br>
              <a:rPr lang="en">
                <a:solidFill>
                  <a:schemeClr val="dk1"/>
                </a:solidFill>
              </a:rPr>
            </a:br>
            <a:r>
              <a:rPr lang="en">
                <a:solidFill>
                  <a:schemeClr val="dk1"/>
                </a:solidFill>
              </a:rPr>
              <a:t>You can extend existing XBlocks or develop new ones to suit evolving learning needs, including simulations, quizzes, discussions, or integrations.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t>Composable: </a:t>
            </a:r>
            <a:r>
              <a:rPr lang="en">
                <a:solidFill>
                  <a:schemeClr val="dk1"/>
                </a:solidFill>
              </a:rPr>
              <a:t>Like Lego bricks, XBlocks can be combined to build larger structures - from small content blocks to entire courses.</a:t>
            </a:r>
            <a:endParaRPr/>
          </a:p>
          <a:p>
            <a:pPr indent="0" lvl="0" marL="0" rtl="0" algn="l">
              <a:spcBef>
                <a:spcPts val="0"/>
              </a:spcBef>
              <a:spcAft>
                <a:spcPts val="0"/>
              </a:spcAft>
              <a:buClr>
                <a:schemeClr val="dk1"/>
              </a:buClr>
              <a:buSzPts val="1100"/>
              <a:buFont typeface="Arial"/>
              <a:buNone/>
            </a:pPr>
            <a:br>
              <a:rPr lang="en"/>
            </a:b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6550" lvl="0" marL="457200" algn="ctr">
              <a:spcBef>
                <a:spcPts val="0"/>
              </a:spcBef>
              <a:spcAft>
                <a:spcPts val="0"/>
              </a:spcAft>
              <a:buSzPts val="1700"/>
              <a:buChar char="●"/>
              <a:defRPr/>
            </a:lvl1pPr>
            <a:lvl2pPr indent="-323850" lvl="1" marL="914400" algn="ctr">
              <a:spcBef>
                <a:spcPts val="0"/>
              </a:spcBef>
              <a:spcAft>
                <a:spcPts val="0"/>
              </a:spcAft>
              <a:buSzPts val="1500"/>
              <a:buChar char="○"/>
              <a:defRPr/>
            </a:lvl2pPr>
            <a:lvl3pPr indent="-317500" lvl="2" marL="1371600" algn="ctr">
              <a:spcBef>
                <a:spcPts val="0"/>
              </a:spcBef>
              <a:spcAft>
                <a:spcPts val="0"/>
              </a:spcAft>
              <a:buSzPts val="14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298450" lvl="5" marL="2743200" algn="ctr">
              <a:spcBef>
                <a:spcPts val="0"/>
              </a:spcBef>
              <a:spcAft>
                <a:spcPts val="0"/>
              </a:spcAft>
              <a:buSzPts val="1100"/>
              <a:buChar char="■"/>
              <a:defRPr/>
            </a:lvl6pPr>
            <a:lvl7pPr indent="-292100" lvl="6" marL="3200400" algn="ctr">
              <a:spcBef>
                <a:spcPts val="0"/>
              </a:spcBef>
              <a:spcAft>
                <a:spcPts val="0"/>
              </a:spcAft>
              <a:buSzPts val="1000"/>
              <a:buChar char="●"/>
              <a:defRPr/>
            </a:lvl7pPr>
            <a:lvl8pPr indent="-285750" lvl="7" marL="3657600" algn="ctr">
              <a:spcBef>
                <a:spcPts val="0"/>
              </a:spcBef>
              <a:spcAft>
                <a:spcPts val="0"/>
              </a:spcAft>
              <a:buSzPts val="900"/>
              <a:buChar char="○"/>
              <a:defRPr/>
            </a:lvl8pPr>
            <a:lvl9pPr indent="-279400" lvl="8" marL="4114800" algn="ctr">
              <a:spcBef>
                <a:spcPts val="0"/>
              </a:spcBef>
              <a:spcAft>
                <a:spcPts val="0"/>
              </a:spcAft>
              <a:buSzPts val="8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oadmap" type="title">
  <p:cSld name="TITLE">
    <p:spTree>
      <p:nvGrpSpPr>
        <p:cNvPr id="131" name="Shape 131"/>
        <p:cNvGrpSpPr/>
        <p:nvPr/>
      </p:nvGrpSpPr>
      <p:grpSpPr>
        <a:xfrm>
          <a:off x="0" y="0"/>
          <a:ext cx="0" cy="0"/>
          <a:chOff x="0" y="0"/>
          <a:chExt cx="0" cy="0"/>
        </a:xfrm>
      </p:grpSpPr>
      <p:sp>
        <p:nvSpPr>
          <p:cNvPr id="132" name="Google Shape;132;p23"/>
          <p:cNvSpPr txBox="1"/>
          <p:nvPr>
            <p:ph idx="12" type="sldNum"/>
          </p:nvPr>
        </p:nvSpPr>
        <p:spPr>
          <a:xfrm>
            <a:off x="8359800" y="4851000"/>
            <a:ext cx="261300" cy="292500"/>
          </a:xfrm>
          <a:prstGeom prst="rect">
            <a:avLst/>
          </a:prstGeom>
        </p:spPr>
        <p:txBody>
          <a:bodyPr anchorCtr="0" anchor="ctr" bIns="91425"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33" name="Google Shape;133;p23"/>
          <p:cNvSpPr txBox="1"/>
          <p:nvPr>
            <p:ph type="title"/>
          </p:nvPr>
        </p:nvSpPr>
        <p:spPr>
          <a:xfrm>
            <a:off x="303700" y="355500"/>
            <a:ext cx="8421600" cy="11961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p:txBody>
      </p:sp>
      <p:sp>
        <p:nvSpPr>
          <p:cNvPr id="134" name="Google Shape;134;p23"/>
          <p:cNvSpPr txBox="1"/>
          <p:nvPr>
            <p:ph idx="1" type="subTitle"/>
          </p:nvPr>
        </p:nvSpPr>
        <p:spPr>
          <a:xfrm>
            <a:off x="333400" y="2378453"/>
            <a:ext cx="3359100" cy="949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35" name="Google Shape;135;p23"/>
          <p:cNvSpPr txBox="1"/>
          <p:nvPr>
            <p:ph idx="2" type="body"/>
          </p:nvPr>
        </p:nvSpPr>
        <p:spPr>
          <a:xfrm>
            <a:off x="341375" y="4655800"/>
            <a:ext cx="20883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
        <p:nvSpPr>
          <p:cNvPr id="136" name="Google Shape;136;p23"/>
          <p:cNvSpPr txBox="1"/>
          <p:nvPr>
            <p:ph idx="3" type="sldNum"/>
          </p:nvPr>
        </p:nvSpPr>
        <p:spPr>
          <a:xfrm>
            <a:off x="8359800" y="4851000"/>
            <a:ext cx="261300" cy="292500"/>
          </a:xfrm>
          <a:prstGeom prst="rect">
            <a:avLst/>
          </a:prstGeom>
          <a:noFill/>
        </p:spPr>
        <p:txBody>
          <a:bodyPr anchorCtr="0" anchor="ctr" bIns="91425" lIns="0" spcFirstLastPara="1" rIns="0" wrap="square" tIns="0">
            <a:noAutofit/>
          </a:bodyPr>
          <a:lstStyle>
            <a:lvl1pPr lvl="0" rtl="0" algn="ctr">
              <a:buNone/>
              <a:defRPr>
                <a:solidFill>
                  <a:schemeClr val="accent3"/>
                </a:solidFill>
              </a:defRPr>
            </a:lvl1pPr>
            <a:lvl2pPr lvl="1" rtl="0" algn="ctr">
              <a:buNone/>
              <a:defRPr>
                <a:solidFill>
                  <a:schemeClr val="accent3"/>
                </a:solidFill>
              </a:defRPr>
            </a:lvl2pPr>
            <a:lvl3pPr lvl="2" rtl="0" algn="ctr">
              <a:buNone/>
              <a:defRPr>
                <a:solidFill>
                  <a:schemeClr val="accent3"/>
                </a:solidFill>
              </a:defRPr>
            </a:lvl3pPr>
            <a:lvl4pPr lvl="3" rtl="0" algn="ctr">
              <a:buNone/>
              <a:defRPr>
                <a:solidFill>
                  <a:schemeClr val="accent3"/>
                </a:solidFill>
              </a:defRPr>
            </a:lvl4pPr>
            <a:lvl5pPr lvl="4" rtl="0" algn="ctr">
              <a:buNone/>
              <a:defRPr>
                <a:solidFill>
                  <a:schemeClr val="accent3"/>
                </a:solidFill>
              </a:defRPr>
            </a:lvl5pPr>
            <a:lvl6pPr lvl="5" rtl="0" algn="ctr">
              <a:buNone/>
              <a:defRPr>
                <a:solidFill>
                  <a:schemeClr val="accent3"/>
                </a:solidFill>
              </a:defRPr>
            </a:lvl6pPr>
            <a:lvl7pPr lvl="6" rtl="0" algn="ctr">
              <a:buNone/>
              <a:defRPr>
                <a:solidFill>
                  <a:schemeClr val="accent3"/>
                </a:solidFill>
              </a:defRPr>
            </a:lvl7pPr>
            <a:lvl8pPr lvl="7" rtl="0" algn="ctr">
              <a:buNone/>
              <a:defRPr>
                <a:solidFill>
                  <a:schemeClr val="accent3"/>
                </a:solidFill>
              </a:defRPr>
            </a:lvl8pPr>
            <a:lvl9pPr lvl="8" rtl="0" algn="ctr">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23"/>
          <p:cNvSpPr txBox="1"/>
          <p:nvPr>
            <p:ph idx="4" type="body"/>
          </p:nvPr>
        </p:nvSpPr>
        <p:spPr>
          <a:xfrm>
            <a:off x="2652248" y="4655800"/>
            <a:ext cx="19407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cxnSp>
        <p:nvCxnSpPr>
          <p:cNvPr id="138" name="Google Shape;138;p23"/>
          <p:cNvCxnSpPr/>
          <p:nvPr/>
        </p:nvCxnSpPr>
        <p:spPr>
          <a:xfrm>
            <a:off x="-3150" y="4448151"/>
            <a:ext cx="5232300" cy="0"/>
          </a:xfrm>
          <a:prstGeom prst="straightConnector1">
            <a:avLst/>
          </a:prstGeom>
          <a:noFill/>
          <a:ln cap="flat" cmpd="sng" w="19050">
            <a:solidFill>
              <a:schemeClr val="accent2"/>
            </a:solidFill>
            <a:prstDash val="dot"/>
            <a:round/>
            <a:headEnd len="med" w="med" type="none"/>
            <a:tailEnd len="med" w="med" type="none"/>
          </a:ln>
        </p:spPr>
      </p:cxnSp>
      <p:sp>
        <p:nvSpPr>
          <p:cNvPr id="139" name="Google Shape;139;p23"/>
          <p:cNvSpPr/>
          <p:nvPr>
            <p:ph idx="5" type="pic"/>
          </p:nvPr>
        </p:nvSpPr>
        <p:spPr>
          <a:xfrm>
            <a:off x="5229150" y="2509975"/>
            <a:ext cx="3914400" cy="2636400"/>
          </a:xfrm>
          <a:prstGeom prst="rect">
            <a:avLst/>
          </a:prstGeom>
          <a:noFill/>
          <a:ln>
            <a:noFill/>
          </a:ln>
        </p:spPr>
      </p:sp>
    </p:spTree>
  </p:cSld>
  <p:clrMapOvr>
    <a:masterClrMapping/>
  </p:clrMapOvr>
  <p:extLst>
    <p:ext uri="{DCECCB84-F9BA-43D5-87BE-67443E8EF086}">
      <p15:sldGuideLst>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blank">
  <p:cSld name="BLANK">
    <p:spTree>
      <p:nvGrpSpPr>
        <p:cNvPr id="140" name="Shape 140"/>
        <p:cNvGrpSpPr/>
        <p:nvPr/>
      </p:nvGrpSpPr>
      <p:grpSpPr>
        <a:xfrm>
          <a:off x="0" y="0"/>
          <a:ext cx="0" cy="0"/>
          <a:chOff x="0" y="0"/>
          <a:chExt cx="0" cy="0"/>
        </a:xfrm>
      </p:grpSpPr>
      <p:sp>
        <p:nvSpPr>
          <p:cNvPr id="141" name="Google Shape;141;p24"/>
          <p:cNvSpPr txBox="1"/>
          <p:nvPr>
            <p:ph type="title"/>
          </p:nvPr>
        </p:nvSpPr>
        <p:spPr>
          <a:xfrm>
            <a:off x="674916" y="289225"/>
            <a:ext cx="6598800" cy="1039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6">
    <p:spTree>
      <p:nvGrpSpPr>
        <p:cNvPr id="142" name="Shape 142"/>
        <p:cNvGrpSpPr/>
        <p:nvPr/>
      </p:nvGrpSpPr>
      <p:grpSpPr>
        <a:xfrm>
          <a:off x="0" y="0"/>
          <a:ext cx="0" cy="0"/>
          <a:chOff x="0" y="0"/>
          <a:chExt cx="0" cy="0"/>
        </a:xfrm>
      </p:grpSpPr>
      <p:sp>
        <p:nvSpPr>
          <p:cNvPr id="143" name="Google Shape;143;p25"/>
          <p:cNvSpPr txBox="1"/>
          <p:nvPr>
            <p:ph type="title"/>
          </p:nvPr>
        </p:nvSpPr>
        <p:spPr>
          <a:xfrm>
            <a:off x="104400" y="3069000"/>
            <a:ext cx="7865400" cy="2074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p:txBody>
      </p:sp>
      <p:sp>
        <p:nvSpPr>
          <p:cNvPr id="144" name="Google Shape;144;p25"/>
          <p:cNvSpPr/>
          <p:nvPr>
            <p:ph idx="2" type="pic"/>
          </p:nvPr>
        </p:nvSpPr>
        <p:spPr>
          <a:xfrm>
            <a:off x="248250" y="256400"/>
            <a:ext cx="8647500" cy="2463000"/>
          </a:xfrm>
          <a:prstGeom prst="rect">
            <a:avLst/>
          </a:prstGeom>
          <a:noFill/>
          <a:ln>
            <a:noFill/>
          </a:ln>
        </p:spPr>
      </p:sp>
    </p:spTree>
  </p:cSld>
  <p:clrMapOvr>
    <a:masterClrMapping/>
  </p:clrMapOvr>
  <p:extLst>
    <p:ext uri="{DCECCB84-F9BA-43D5-87BE-67443E8EF086}">
      <p15:sldGuideLst>
        <p15:guide id="1" orient="horz" pos="3115">
          <p15:clr>
            <a:srgbClr val="E46962"/>
          </p15:clr>
        </p15:guide>
        <p15:guide id="2" orient="horz" pos="3077">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5_1">
    <p:spTree>
      <p:nvGrpSpPr>
        <p:cNvPr id="145" name="Shape 145"/>
        <p:cNvGrpSpPr/>
        <p:nvPr/>
      </p:nvGrpSpPr>
      <p:grpSpPr>
        <a:xfrm>
          <a:off x="0" y="0"/>
          <a:ext cx="0" cy="0"/>
          <a:chOff x="0" y="0"/>
          <a:chExt cx="0" cy="0"/>
        </a:xfrm>
      </p:grpSpPr>
      <p:sp>
        <p:nvSpPr>
          <p:cNvPr id="146" name="Google Shape;146;p26"/>
          <p:cNvSpPr txBox="1"/>
          <p:nvPr>
            <p:ph type="title"/>
          </p:nvPr>
        </p:nvSpPr>
        <p:spPr>
          <a:xfrm>
            <a:off x="104400" y="150125"/>
            <a:ext cx="7883400" cy="2017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p:txBody>
      </p:sp>
      <p:sp>
        <p:nvSpPr>
          <p:cNvPr id="147" name="Google Shape;147;p26"/>
          <p:cNvSpPr/>
          <p:nvPr>
            <p:ph idx="2" type="pic"/>
          </p:nvPr>
        </p:nvSpPr>
        <p:spPr>
          <a:xfrm>
            <a:off x="248250" y="2425338"/>
            <a:ext cx="8647500" cy="24630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p:cSld name="CUSTOM_26_1">
    <p:spTree>
      <p:nvGrpSpPr>
        <p:cNvPr id="148" name="Shape 148"/>
        <p:cNvGrpSpPr/>
        <p:nvPr/>
      </p:nvGrpSpPr>
      <p:grpSpPr>
        <a:xfrm>
          <a:off x="0" y="0"/>
          <a:ext cx="0" cy="0"/>
          <a:chOff x="0" y="0"/>
          <a:chExt cx="0" cy="0"/>
        </a:xfrm>
      </p:grpSpPr>
      <p:sp>
        <p:nvSpPr>
          <p:cNvPr id="149" name="Google Shape;149;p27"/>
          <p:cNvSpPr/>
          <p:nvPr/>
        </p:nvSpPr>
        <p:spPr>
          <a:xfrm rot="-5400000">
            <a:off x="5014800" y="1016575"/>
            <a:ext cx="5145600" cy="311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ph idx="2" type="pic"/>
          </p:nvPr>
        </p:nvSpPr>
        <p:spPr>
          <a:xfrm>
            <a:off x="6819050" y="857921"/>
            <a:ext cx="1598400" cy="3413100"/>
          </a:xfrm>
          <a:prstGeom prst="roundRect">
            <a:avLst>
              <a:gd fmla="val 11038" name="adj"/>
            </a:avLst>
          </a:prstGeom>
          <a:noFill/>
          <a:ln>
            <a:noFill/>
          </a:ln>
        </p:spPr>
      </p:sp>
      <p:sp>
        <p:nvSpPr>
          <p:cNvPr id="151" name="Google Shape;151;p27"/>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52" name="Google Shape;152;p27"/>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3" name="Google Shape;153;p27"/>
          <p:cNvSpPr txBox="1"/>
          <p:nvPr>
            <p:ph idx="3"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1">
  <p:cSld name="CUSTOM_28">
    <p:spTree>
      <p:nvGrpSpPr>
        <p:cNvPr id="154" name="Shape 154"/>
        <p:cNvGrpSpPr/>
        <p:nvPr/>
      </p:nvGrpSpPr>
      <p:grpSpPr>
        <a:xfrm>
          <a:off x="0" y="0"/>
          <a:ext cx="0" cy="0"/>
          <a:chOff x="0" y="0"/>
          <a:chExt cx="0" cy="0"/>
        </a:xfrm>
      </p:grpSpPr>
      <p:sp>
        <p:nvSpPr>
          <p:cNvPr id="155" name="Google Shape;155;p28"/>
          <p:cNvSpPr/>
          <p:nvPr/>
        </p:nvSpPr>
        <p:spPr>
          <a:xfrm rot="-5400000">
            <a:off x="5014800" y="1016575"/>
            <a:ext cx="5145600" cy="3112800"/>
          </a:xfrm>
          <a:prstGeom prst="round2SameRect">
            <a:avLst>
              <a:gd fmla="val 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txBox="1"/>
          <p:nvPr>
            <p:ph idx="1"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
        <p:nvSpPr>
          <p:cNvPr id="157" name="Google Shape;157;p28"/>
          <p:cNvSpPr txBox="1"/>
          <p:nvPr>
            <p:ph idx="2"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58" name="Google Shape;158;p28"/>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9" name="Google Shape;159;p28"/>
          <p:cNvSpPr/>
          <p:nvPr>
            <p:ph idx="3" type="pic"/>
          </p:nvPr>
        </p:nvSpPr>
        <p:spPr>
          <a:xfrm>
            <a:off x="6819050" y="857921"/>
            <a:ext cx="1598400" cy="3413100"/>
          </a:xfrm>
          <a:prstGeom prst="roundRect">
            <a:avLst>
              <a:gd fmla="val 1103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and Ipad mockup">
  <p:cSld name="CUSTOM_27">
    <p:spTree>
      <p:nvGrpSpPr>
        <p:cNvPr id="160" name="Shape 160"/>
        <p:cNvGrpSpPr/>
        <p:nvPr/>
      </p:nvGrpSpPr>
      <p:grpSpPr>
        <a:xfrm>
          <a:off x="0" y="0"/>
          <a:ext cx="0" cy="0"/>
          <a:chOff x="0" y="0"/>
          <a:chExt cx="0" cy="0"/>
        </a:xfrm>
      </p:grpSpPr>
      <p:sp>
        <p:nvSpPr>
          <p:cNvPr id="161" name="Google Shape;161;p29"/>
          <p:cNvSpPr/>
          <p:nvPr>
            <p:ph idx="2" type="pic"/>
          </p:nvPr>
        </p:nvSpPr>
        <p:spPr>
          <a:xfrm>
            <a:off x="869088" y="1528242"/>
            <a:ext cx="1536600" cy="3262500"/>
          </a:xfrm>
          <a:prstGeom prst="roundRect">
            <a:avLst>
              <a:gd fmla="val 11038" name="adj"/>
            </a:avLst>
          </a:prstGeom>
          <a:noFill/>
          <a:ln>
            <a:noFill/>
          </a:ln>
        </p:spPr>
      </p:sp>
      <p:sp>
        <p:nvSpPr>
          <p:cNvPr id="162" name="Google Shape;162;p29"/>
          <p:cNvSpPr/>
          <p:nvPr>
            <p:ph idx="3" type="pic"/>
          </p:nvPr>
        </p:nvSpPr>
        <p:spPr>
          <a:xfrm>
            <a:off x="3913204" y="1528242"/>
            <a:ext cx="4587000" cy="3262500"/>
          </a:xfrm>
          <a:prstGeom prst="roundRect">
            <a:avLst>
              <a:gd fmla="val 4639" name="adj"/>
            </a:avLst>
          </a:prstGeom>
          <a:noFill/>
          <a:ln>
            <a:noFill/>
          </a:ln>
        </p:spPr>
      </p:sp>
      <p:sp>
        <p:nvSpPr>
          <p:cNvPr id="163" name="Google Shape;163;p29"/>
          <p:cNvSpPr txBox="1"/>
          <p:nvPr>
            <p:ph idx="1" type="body"/>
          </p:nvPr>
        </p:nvSpPr>
        <p:spPr>
          <a:xfrm>
            <a:off x="4574425" y="271875"/>
            <a:ext cx="3908700" cy="606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64" name="Google Shape;164;p29"/>
          <p:cNvSpPr txBox="1"/>
          <p:nvPr>
            <p:ph idx="4" type="body"/>
          </p:nvPr>
        </p:nvSpPr>
        <p:spPr>
          <a:xfrm>
            <a:off x="687900" y="292725"/>
            <a:ext cx="3412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65" name="Google Shape;165;p29"/>
          <p:cNvSpPr txBox="1"/>
          <p:nvPr>
            <p:ph type="title"/>
          </p:nvPr>
        </p:nvSpPr>
        <p:spPr>
          <a:xfrm>
            <a:off x="661575" y="424275"/>
            <a:ext cx="3438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p:cSld name="CUSTOM_1_1">
    <p:spTree>
      <p:nvGrpSpPr>
        <p:cNvPr id="166" name="Shape 166"/>
        <p:cNvGrpSpPr/>
        <p:nvPr/>
      </p:nvGrpSpPr>
      <p:grpSpPr>
        <a:xfrm>
          <a:off x="0" y="0"/>
          <a:ext cx="0" cy="0"/>
          <a:chOff x="0" y="0"/>
          <a:chExt cx="0" cy="0"/>
        </a:xfrm>
      </p:grpSpPr>
      <p:sp>
        <p:nvSpPr>
          <p:cNvPr id="167" name="Google Shape;167;p30"/>
          <p:cNvSpPr txBox="1"/>
          <p:nvPr>
            <p:ph idx="1" type="body"/>
          </p:nvPr>
        </p:nvSpPr>
        <p:spPr>
          <a:xfrm>
            <a:off x="887306" y="2097422"/>
            <a:ext cx="2922000" cy="2152200"/>
          </a:xfrm>
          <a:prstGeom prst="rect">
            <a:avLst/>
          </a:prstGeom>
          <a:noFill/>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p:txBody>
      </p:sp>
      <p:sp>
        <p:nvSpPr>
          <p:cNvPr id="168" name="Google Shape;168;p30"/>
          <p:cNvSpPr txBox="1"/>
          <p:nvPr>
            <p:ph idx="2" type="subTitle"/>
          </p:nvPr>
        </p:nvSpPr>
        <p:spPr>
          <a:xfrm>
            <a:off x="904390" y="1077175"/>
            <a:ext cx="29283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9" name="Google Shape;169;p30"/>
          <p:cNvSpPr txBox="1"/>
          <p:nvPr>
            <p:ph idx="3" type="body"/>
          </p:nvPr>
        </p:nvSpPr>
        <p:spPr>
          <a:xfrm>
            <a:off x="904890" y="901275"/>
            <a:ext cx="2927700" cy="1758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p:cSld name="CUSTOM_2">
    <p:spTree>
      <p:nvGrpSpPr>
        <p:cNvPr id="170" name="Shape 170"/>
        <p:cNvGrpSpPr/>
        <p:nvPr/>
      </p:nvGrpSpPr>
      <p:grpSpPr>
        <a:xfrm>
          <a:off x="0" y="0"/>
          <a:ext cx="0" cy="0"/>
          <a:chOff x="0" y="0"/>
          <a:chExt cx="0" cy="0"/>
        </a:xfrm>
      </p:grpSpPr>
      <p:sp>
        <p:nvSpPr>
          <p:cNvPr id="171" name="Google Shape;171;p31"/>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72" name="Google Shape;172;p31"/>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1"/>
          <p:cNvSpPr/>
          <p:nvPr>
            <p:ph idx="2" type="pic"/>
          </p:nvPr>
        </p:nvSpPr>
        <p:spPr>
          <a:xfrm>
            <a:off x="1566125" y="1676025"/>
            <a:ext cx="1307100" cy="1964400"/>
          </a:xfrm>
          <a:prstGeom prst="rect">
            <a:avLst/>
          </a:prstGeom>
          <a:noFill/>
          <a:ln>
            <a:noFill/>
          </a:ln>
        </p:spPr>
      </p:sp>
      <p:sp>
        <p:nvSpPr>
          <p:cNvPr id="174" name="Google Shape;174;p31"/>
          <p:cNvSpPr/>
          <p:nvPr>
            <p:ph idx="3" type="pic"/>
          </p:nvPr>
        </p:nvSpPr>
        <p:spPr>
          <a:xfrm>
            <a:off x="3395300" y="809450"/>
            <a:ext cx="1307100" cy="1964400"/>
          </a:xfrm>
          <a:prstGeom prst="rect">
            <a:avLst/>
          </a:prstGeom>
          <a:noFill/>
          <a:ln>
            <a:noFill/>
          </a:ln>
        </p:spPr>
      </p:sp>
      <p:sp>
        <p:nvSpPr>
          <p:cNvPr id="175" name="Google Shape;175;p31"/>
          <p:cNvSpPr/>
          <p:nvPr>
            <p:ph idx="4" type="pic"/>
          </p:nvPr>
        </p:nvSpPr>
        <p:spPr>
          <a:xfrm>
            <a:off x="5225075" y="1667413"/>
            <a:ext cx="1307100" cy="1964400"/>
          </a:xfrm>
          <a:prstGeom prst="rect">
            <a:avLst/>
          </a:prstGeom>
          <a:noFill/>
          <a:ln>
            <a:noFill/>
          </a:ln>
        </p:spPr>
      </p:sp>
      <p:sp>
        <p:nvSpPr>
          <p:cNvPr id="176" name="Google Shape;176;p31"/>
          <p:cNvSpPr/>
          <p:nvPr>
            <p:ph idx="5" type="pic"/>
          </p:nvPr>
        </p:nvSpPr>
        <p:spPr>
          <a:xfrm>
            <a:off x="7053150" y="794238"/>
            <a:ext cx="1307100" cy="1964400"/>
          </a:xfrm>
          <a:prstGeom prst="rect">
            <a:avLst/>
          </a:prstGeom>
          <a:noFill/>
          <a:ln>
            <a:noFill/>
          </a:ln>
        </p:spPr>
      </p:sp>
      <p:sp>
        <p:nvSpPr>
          <p:cNvPr id="177" name="Google Shape;177;p31"/>
          <p:cNvSpPr/>
          <p:nvPr>
            <p:ph idx="6" type="pic"/>
          </p:nvPr>
        </p:nvSpPr>
        <p:spPr>
          <a:xfrm>
            <a:off x="2610832" y="3971450"/>
            <a:ext cx="314700" cy="314700"/>
          </a:xfrm>
          <a:prstGeom prst="rect">
            <a:avLst/>
          </a:prstGeom>
          <a:noFill/>
          <a:ln>
            <a:noFill/>
          </a:ln>
        </p:spPr>
      </p:sp>
      <p:sp>
        <p:nvSpPr>
          <p:cNvPr id="178" name="Google Shape;178;p31"/>
          <p:cNvSpPr/>
          <p:nvPr>
            <p:ph idx="7" type="pic"/>
          </p:nvPr>
        </p:nvSpPr>
        <p:spPr>
          <a:xfrm>
            <a:off x="4435557" y="3089450"/>
            <a:ext cx="314700" cy="314700"/>
          </a:xfrm>
          <a:prstGeom prst="rect">
            <a:avLst/>
          </a:prstGeom>
          <a:noFill/>
          <a:ln>
            <a:noFill/>
          </a:ln>
        </p:spPr>
      </p:sp>
      <p:sp>
        <p:nvSpPr>
          <p:cNvPr id="179" name="Google Shape;179;p31"/>
          <p:cNvSpPr/>
          <p:nvPr>
            <p:ph idx="8" type="pic"/>
          </p:nvPr>
        </p:nvSpPr>
        <p:spPr>
          <a:xfrm>
            <a:off x="6267632" y="3957713"/>
            <a:ext cx="314700" cy="314700"/>
          </a:xfrm>
          <a:prstGeom prst="rect">
            <a:avLst/>
          </a:prstGeom>
          <a:noFill/>
          <a:ln>
            <a:noFill/>
          </a:ln>
        </p:spPr>
      </p:sp>
      <p:sp>
        <p:nvSpPr>
          <p:cNvPr id="180" name="Google Shape;180;p31"/>
          <p:cNvSpPr/>
          <p:nvPr>
            <p:ph idx="9" type="pic"/>
          </p:nvPr>
        </p:nvSpPr>
        <p:spPr>
          <a:xfrm>
            <a:off x="8095257" y="3103050"/>
            <a:ext cx="314700" cy="3147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1 Image">
  <p:cSld name="CUSTOM_3">
    <p:spTree>
      <p:nvGrpSpPr>
        <p:cNvPr id="181" name="Shape 181"/>
        <p:cNvGrpSpPr/>
        <p:nvPr/>
      </p:nvGrpSpPr>
      <p:grpSpPr>
        <a:xfrm>
          <a:off x="0" y="0"/>
          <a:ext cx="0" cy="0"/>
          <a:chOff x="0" y="0"/>
          <a:chExt cx="0" cy="0"/>
        </a:xfrm>
      </p:grpSpPr>
      <p:sp>
        <p:nvSpPr>
          <p:cNvPr id="182" name="Google Shape;182;p32"/>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83" name="Google Shape;183;p32"/>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32"/>
          <p:cNvSpPr/>
          <p:nvPr>
            <p:ph idx="2" type="pic"/>
          </p:nvPr>
        </p:nvSpPr>
        <p:spPr>
          <a:xfrm>
            <a:off x="5543049" y="659425"/>
            <a:ext cx="2883000" cy="3846600"/>
          </a:xfrm>
          <a:prstGeom prst="rect">
            <a:avLst/>
          </a:prstGeom>
          <a:noFill/>
          <a:ln>
            <a:noFill/>
          </a:ln>
        </p:spPr>
      </p:sp>
      <p:sp>
        <p:nvSpPr>
          <p:cNvPr id="185" name="Google Shape;185;p32"/>
          <p:cNvSpPr txBox="1"/>
          <p:nvPr>
            <p:ph idx="3" type="body"/>
          </p:nvPr>
        </p:nvSpPr>
        <p:spPr>
          <a:xfrm>
            <a:off x="709950" y="2234700"/>
            <a:ext cx="3732600" cy="1758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p:cSld name="CUSTOM_4">
    <p:spTree>
      <p:nvGrpSpPr>
        <p:cNvPr id="186" name="Shape 186"/>
        <p:cNvGrpSpPr/>
        <p:nvPr/>
      </p:nvGrpSpPr>
      <p:grpSpPr>
        <a:xfrm>
          <a:off x="0" y="0"/>
          <a:ext cx="0" cy="0"/>
          <a:chOff x="0" y="0"/>
          <a:chExt cx="0" cy="0"/>
        </a:xfrm>
      </p:grpSpPr>
      <p:sp>
        <p:nvSpPr>
          <p:cNvPr id="187" name="Google Shape;187;p3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188" name="Google Shape;188;p33"/>
          <p:cNvSpPr txBox="1"/>
          <p:nvPr>
            <p:ph type="title"/>
          </p:nvPr>
        </p:nvSpPr>
        <p:spPr>
          <a:xfrm>
            <a:off x="661575" y="424275"/>
            <a:ext cx="26622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33"/>
          <p:cNvSpPr txBox="1"/>
          <p:nvPr>
            <p:ph idx="2" type="body"/>
          </p:nvPr>
        </p:nvSpPr>
        <p:spPr>
          <a:xfrm>
            <a:off x="4102775" y="359345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190" name="Google Shape;190;p33"/>
          <p:cNvSpPr txBox="1"/>
          <p:nvPr>
            <p:ph idx="3" type="body"/>
          </p:nvPr>
        </p:nvSpPr>
        <p:spPr>
          <a:xfrm>
            <a:off x="4102775" y="2858576"/>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191" name="Google Shape;191;p33"/>
          <p:cNvSpPr txBox="1"/>
          <p:nvPr>
            <p:ph idx="4" type="body"/>
          </p:nvPr>
        </p:nvSpPr>
        <p:spPr>
          <a:xfrm>
            <a:off x="4102775" y="2135618"/>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192" name="Google Shape;192;p33"/>
          <p:cNvSpPr txBox="1"/>
          <p:nvPr>
            <p:ph idx="5" type="body"/>
          </p:nvPr>
        </p:nvSpPr>
        <p:spPr>
          <a:xfrm>
            <a:off x="4102775" y="140630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193" name="Google Shape;193;p33"/>
          <p:cNvSpPr/>
          <p:nvPr>
            <p:ph idx="6" type="pic"/>
          </p:nvPr>
        </p:nvSpPr>
        <p:spPr>
          <a:xfrm>
            <a:off x="3444503" y="1501476"/>
            <a:ext cx="378600" cy="378600"/>
          </a:xfrm>
          <a:prstGeom prst="ellipse">
            <a:avLst/>
          </a:prstGeom>
          <a:noFill/>
          <a:ln>
            <a:noFill/>
          </a:ln>
        </p:spPr>
      </p:sp>
      <p:sp>
        <p:nvSpPr>
          <p:cNvPr id="194" name="Google Shape;194;p33"/>
          <p:cNvSpPr/>
          <p:nvPr>
            <p:ph idx="7" type="pic"/>
          </p:nvPr>
        </p:nvSpPr>
        <p:spPr>
          <a:xfrm>
            <a:off x="3444503" y="2225251"/>
            <a:ext cx="378600" cy="378600"/>
          </a:xfrm>
          <a:prstGeom prst="ellipse">
            <a:avLst/>
          </a:prstGeom>
          <a:noFill/>
          <a:ln>
            <a:noFill/>
          </a:ln>
        </p:spPr>
      </p:sp>
      <p:sp>
        <p:nvSpPr>
          <p:cNvPr id="195" name="Google Shape;195;p33"/>
          <p:cNvSpPr/>
          <p:nvPr>
            <p:ph idx="8" type="pic"/>
          </p:nvPr>
        </p:nvSpPr>
        <p:spPr>
          <a:xfrm>
            <a:off x="3444503" y="2946251"/>
            <a:ext cx="378600" cy="378600"/>
          </a:xfrm>
          <a:prstGeom prst="ellipse">
            <a:avLst/>
          </a:prstGeom>
          <a:noFill/>
          <a:ln>
            <a:noFill/>
          </a:ln>
        </p:spPr>
      </p:sp>
      <p:sp>
        <p:nvSpPr>
          <p:cNvPr id="196" name="Google Shape;196;p33"/>
          <p:cNvSpPr/>
          <p:nvPr>
            <p:ph idx="9" type="pic"/>
          </p:nvPr>
        </p:nvSpPr>
        <p:spPr>
          <a:xfrm>
            <a:off x="3444503" y="3667251"/>
            <a:ext cx="378600" cy="37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ntt Chart">
  <p:cSld name="CUSTOM_6">
    <p:spTree>
      <p:nvGrpSpPr>
        <p:cNvPr id="197" name="Shape 197"/>
        <p:cNvGrpSpPr/>
        <p:nvPr/>
      </p:nvGrpSpPr>
      <p:grpSpPr>
        <a:xfrm>
          <a:off x="0" y="0"/>
          <a:ext cx="0" cy="0"/>
          <a:chOff x="0" y="0"/>
          <a:chExt cx="0" cy="0"/>
        </a:xfrm>
      </p:grpSpPr>
      <p:sp>
        <p:nvSpPr>
          <p:cNvPr id="198" name="Google Shape;198;p34"/>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199" name="Google Shape;199;p34"/>
          <p:cNvSpPr txBox="1"/>
          <p:nvPr>
            <p:ph idx="2"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7">
    <p:spTree>
      <p:nvGrpSpPr>
        <p:cNvPr id="200" name="Shape 200"/>
        <p:cNvGrpSpPr/>
        <p:nvPr/>
      </p:nvGrpSpPr>
      <p:grpSpPr>
        <a:xfrm>
          <a:off x="0" y="0"/>
          <a:ext cx="0" cy="0"/>
          <a:chOff x="0" y="0"/>
          <a:chExt cx="0" cy="0"/>
        </a:xfrm>
      </p:grpSpPr>
      <p:sp>
        <p:nvSpPr>
          <p:cNvPr id="201" name="Google Shape;201;p3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02" name="Google Shape;202;p35"/>
          <p:cNvSpPr txBox="1"/>
          <p:nvPr>
            <p:ph idx="2" type="subTitle"/>
          </p:nvPr>
        </p:nvSpPr>
        <p:spPr>
          <a:xfrm>
            <a:off x="689050" y="531808"/>
            <a:ext cx="3233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3" name="Google Shape;203;p35"/>
          <p:cNvSpPr/>
          <p:nvPr>
            <p:ph idx="3" type="pic"/>
          </p:nvPr>
        </p:nvSpPr>
        <p:spPr>
          <a:xfrm>
            <a:off x="863700" y="1479225"/>
            <a:ext cx="738900" cy="738900"/>
          </a:xfrm>
          <a:prstGeom prst="rect">
            <a:avLst/>
          </a:prstGeom>
          <a:noFill/>
          <a:ln>
            <a:noFill/>
          </a:ln>
        </p:spPr>
      </p:sp>
      <p:sp>
        <p:nvSpPr>
          <p:cNvPr id="204" name="Google Shape;204;p35"/>
          <p:cNvSpPr txBox="1"/>
          <p:nvPr>
            <p:ph idx="4" type="body"/>
          </p:nvPr>
        </p:nvSpPr>
        <p:spPr>
          <a:xfrm>
            <a:off x="1774150"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05" name="Google Shape;205;p35"/>
          <p:cNvSpPr txBox="1"/>
          <p:nvPr>
            <p:ph idx="5" type="subTitle"/>
          </p:nvPr>
        </p:nvSpPr>
        <p:spPr>
          <a:xfrm>
            <a:off x="1774950"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06" name="Google Shape;206;p35"/>
          <p:cNvSpPr/>
          <p:nvPr>
            <p:ph idx="6" type="pic"/>
          </p:nvPr>
        </p:nvSpPr>
        <p:spPr>
          <a:xfrm>
            <a:off x="5120475" y="1479225"/>
            <a:ext cx="738900" cy="738900"/>
          </a:xfrm>
          <a:prstGeom prst="rect">
            <a:avLst/>
          </a:prstGeom>
          <a:noFill/>
          <a:ln>
            <a:noFill/>
          </a:ln>
        </p:spPr>
      </p:sp>
      <p:sp>
        <p:nvSpPr>
          <p:cNvPr id="207" name="Google Shape;207;p35"/>
          <p:cNvSpPr txBox="1"/>
          <p:nvPr>
            <p:ph idx="7" type="body"/>
          </p:nvPr>
        </p:nvSpPr>
        <p:spPr>
          <a:xfrm>
            <a:off x="6030925"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08" name="Google Shape;208;p35"/>
          <p:cNvSpPr txBox="1"/>
          <p:nvPr>
            <p:ph idx="8" type="subTitle"/>
          </p:nvPr>
        </p:nvSpPr>
        <p:spPr>
          <a:xfrm>
            <a:off x="6031725"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09" name="Google Shape;209;p35"/>
          <p:cNvSpPr/>
          <p:nvPr>
            <p:ph idx="9" type="pic"/>
          </p:nvPr>
        </p:nvSpPr>
        <p:spPr>
          <a:xfrm>
            <a:off x="863700" y="3308611"/>
            <a:ext cx="738900" cy="738900"/>
          </a:xfrm>
          <a:prstGeom prst="rect">
            <a:avLst/>
          </a:prstGeom>
          <a:noFill/>
          <a:ln>
            <a:noFill/>
          </a:ln>
        </p:spPr>
      </p:sp>
      <p:sp>
        <p:nvSpPr>
          <p:cNvPr id="210" name="Google Shape;210;p35"/>
          <p:cNvSpPr txBox="1"/>
          <p:nvPr>
            <p:ph idx="13" type="body"/>
          </p:nvPr>
        </p:nvSpPr>
        <p:spPr>
          <a:xfrm>
            <a:off x="1774150"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11" name="Google Shape;211;p35"/>
          <p:cNvSpPr txBox="1"/>
          <p:nvPr>
            <p:ph idx="14" type="subTitle"/>
          </p:nvPr>
        </p:nvSpPr>
        <p:spPr>
          <a:xfrm>
            <a:off x="1774950"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12" name="Google Shape;212;p35"/>
          <p:cNvSpPr/>
          <p:nvPr>
            <p:ph idx="15" type="pic"/>
          </p:nvPr>
        </p:nvSpPr>
        <p:spPr>
          <a:xfrm>
            <a:off x="5120475" y="3308611"/>
            <a:ext cx="738900" cy="738900"/>
          </a:xfrm>
          <a:prstGeom prst="rect">
            <a:avLst/>
          </a:prstGeom>
          <a:noFill/>
          <a:ln>
            <a:noFill/>
          </a:ln>
        </p:spPr>
      </p:sp>
      <p:sp>
        <p:nvSpPr>
          <p:cNvPr id="213" name="Google Shape;213;p35"/>
          <p:cNvSpPr txBox="1"/>
          <p:nvPr>
            <p:ph idx="16" type="body"/>
          </p:nvPr>
        </p:nvSpPr>
        <p:spPr>
          <a:xfrm>
            <a:off x="6030925"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14" name="Google Shape;214;p35"/>
          <p:cNvSpPr txBox="1"/>
          <p:nvPr>
            <p:ph idx="17" type="subTitle"/>
          </p:nvPr>
        </p:nvSpPr>
        <p:spPr>
          <a:xfrm>
            <a:off x="6031725"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1">
  <p:cSld name="CUSTOM_8">
    <p:spTree>
      <p:nvGrpSpPr>
        <p:cNvPr id="215" name="Shape 215"/>
        <p:cNvGrpSpPr/>
        <p:nvPr/>
      </p:nvGrpSpPr>
      <p:grpSpPr>
        <a:xfrm>
          <a:off x="0" y="0"/>
          <a:ext cx="0" cy="0"/>
          <a:chOff x="0" y="0"/>
          <a:chExt cx="0" cy="0"/>
        </a:xfrm>
      </p:grpSpPr>
      <p:sp>
        <p:nvSpPr>
          <p:cNvPr id="216" name="Google Shape;216;p36"/>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36"/>
          <p:cNvSpPr/>
          <p:nvPr>
            <p:ph idx="2" type="pic"/>
          </p:nvPr>
        </p:nvSpPr>
        <p:spPr>
          <a:xfrm>
            <a:off x="1224650" y="2088671"/>
            <a:ext cx="413400" cy="413400"/>
          </a:xfrm>
          <a:prstGeom prst="rect">
            <a:avLst/>
          </a:prstGeom>
          <a:noFill/>
          <a:ln>
            <a:noFill/>
          </a:ln>
        </p:spPr>
      </p:sp>
      <p:sp>
        <p:nvSpPr>
          <p:cNvPr id="218" name="Google Shape;218;p36"/>
          <p:cNvSpPr/>
          <p:nvPr>
            <p:ph idx="3" type="pic"/>
          </p:nvPr>
        </p:nvSpPr>
        <p:spPr>
          <a:xfrm>
            <a:off x="3105050" y="2088671"/>
            <a:ext cx="413400" cy="413400"/>
          </a:xfrm>
          <a:prstGeom prst="rect">
            <a:avLst/>
          </a:prstGeom>
          <a:noFill/>
          <a:ln>
            <a:noFill/>
          </a:ln>
        </p:spPr>
      </p:sp>
      <p:sp>
        <p:nvSpPr>
          <p:cNvPr id="219" name="Google Shape;219;p36"/>
          <p:cNvSpPr/>
          <p:nvPr>
            <p:ph idx="4" type="pic"/>
          </p:nvPr>
        </p:nvSpPr>
        <p:spPr>
          <a:xfrm>
            <a:off x="4998488" y="2088671"/>
            <a:ext cx="413400" cy="413400"/>
          </a:xfrm>
          <a:prstGeom prst="rect">
            <a:avLst/>
          </a:prstGeom>
          <a:noFill/>
          <a:ln>
            <a:noFill/>
          </a:ln>
        </p:spPr>
      </p:sp>
      <p:sp>
        <p:nvSpPr>
          <p:cNvPr id="220" name="Google Shape;220;p36"/>
          <p:cNvSpPr/>
          <p:nvPr>
            <p:ph idx="5" type="pic"/>
          </p:nvPr>
        </p:nvSpPr>
        <p:spPr>
          <a:xfrm>
            <a:off x="6891938" y="2088671"/>
            <a:ext cx="413400" cy="413400"/>
          </a:xfrm>
          <a:prstGeom prst="rect">
            <a:avLst/>
          </a:prstGeom>
          <a:noFill/>
          <a:ln>
            <a:noFill/>
          </a:ln>
        </p:spPr>
      </p:sp>
      <p:sp>
        <p:nvSpPr>
          <p:cNvPr id="221" name="Google Shape;221;p36"/>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2">
  <p:cSld name="CUSTOM_9">
    <p:spTree>
      <p:nvGrpSpPr>
        <p:cNvPr id="222" name="Shape 222"/>
        <p:cNvGrpSpPr/>
        <p:nvPr/>
      </p:nvGrpSpPr>
      <p:grpSpPr>
        <a:xfrm>
          <a:off x="0" y="0"/>
          <a:ext cx="0" cy="0"/>
          <a:chOff x="0" y="0"/>
          <a:chExt cx="0" cy="0"/>
        </a:xfrm>
      </p:grpSpPr>
      <p:sp>
        <p:nvSpPr>
          <p:cNvPr id="223" name="Google Shape;223;p37"/>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37"/>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alendar">
  <p:cSld name="CUSTOM_10">
    <p:spTree>
      <p:nvGrpSpPr>
        <p:cNvPr id="225" name="Shape 225"/>
        <p:cNvGrpSpPr/>
        <p:nvPr/>
      </p:nvGrpSpPr>
      <p:grpSpPr>
        <a:xfrm>
          <a:off x="0" y="0"/>
          <a:ext cx="0" cy="0"/>
          <a:chOff x="0" y="0"/>
          <a:chExt cx="0" cy="0"/>
        </a:xfrm>
      </p:grpSpPr>
      <p:sp>
        <p:nvSpPr>
          <p:cNvPr id="226" name="Google Shape;226;p38"/>
          <p:cNvSpPr/>
          <p:nvPr/>
        </p:nvSpPr>
        <p:spPr>
          <a:xfrm>
            <a:off x="4700100" y="0"/>
            <a:ext cx="4443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8"/>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228" name="Google Shape;228;p38"/>
          <p:cNvSpPr txBox="1"/>
          <p:nvPr>
            <p:ph idx="2" type="subTitle"/>
          </p:nvPr>
        </p:nvSpPr>
        <p:spPr>
          <a:xfrm>
            <a:off x="689050" y="531800"/>
            <a:ext cx="1507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9" name="Google Shape;229;p38"/>
          <p:cNvSpPr/>
          <p:nvPr>
            <p:ph idx="3" type="pic"/>
          </p:nvPr>
        </p:nvSpPr>
        <p:spPr>
          <a:xfrm>
            <a:off x="5299922" y="644675"/>
            <a:ext cx="273600" cy="273600"/>
          </a:xfrm>
          <a:prstGeom prst="rect">
            <a:avLst/>
          </a:prstGeom>
          <a:noFill/>
          <a:ln>
            <a:noFill/>
          </a:ln>
        </p:spPr>
      </p:sp>
      <p:sp>
        <p:nvSpPr>
          <p:cNvPr id="230" name="Google Shape;230;p38"/>
          <p:cNvSpPr/>
          <p:nvPr>
            <p:ph idx="4" type="pic"/>
          </p:nvPr>
        </p:nvSpPr>
        <p:spPr>
          <a:xfrm>
            <a:off x="5299922" y="1678237"/>
            <a:ext cx="273600" cy="273600"/>
          </a:xfrm>
          <a:prstGeom prst="rect">
            <a:avLst/>
          </a:prstGeom>
          <a:noFill/>
          <a:ln>
            <a:noFill/>
          </a:ln>
        </p:spPr>
      </p:sp>
      <p:sp>
        <p:nvSpPr>
          <p:cNvPr id="231" name="Google Shape;231;p38"/>
          <p:cNvSpPr txBox="1"/>
          <p:nvPr>
            <p:ph idx="5" type="body"/>
          </p:nvPr>
        </p:nvSpPr>
        <p:spPr>
          <a:xfrm>
            <a:off x="5529550" y="557100"/>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32" name="Google Shape;232;p38"/>
          <p:cNvSpPr txBox="1"/>
          <p:nvPr>
            <p:ph idx="6" type="body"/>
          </p:nvPr>
        </p:nvSpPr>
        <p:spPr>
          <a:xfrm>
            <a:off x="5529554" y="678452"/>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33" name="Google Shape;233;p38"/>
          <p:cNvSpPr txBox="1"/>
          <p:nvPr>
            <p:ph idx="7" type="body"/>
          </p:nvPr>
        </p:nvSpPr>
        <p:spPr>
          <a:xfrm>
            <a:off x="5529550" y="1636031"/>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34" name="Google Shape;234;p38"/>
          <p:cNvSpPr txBox="1"/>
          <p:nvPr>
            <p:ph idx="8" type="body"/>
          </p:nvPr>
        </p:nvSpPr>
        <p:spPr>
          <a:xfrm>
            <a:off x="5529554" y="1757384"/>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35" name="Google Shape;235;p38"/>
          <p:cNvSpPr/>
          <p:nvPr>
            <p:ph idx="9" type="pic"/>
          </p:nvPr>
        </p:nvSpPr>
        <p:spPr>
          <a:xfrm>
            <a:off x="5299922" y="2765266"/>
            <a:ext cx="273600" cy="273600"/>
          </a:xfrm>
          <a:prstGeom prst="rect">
            <a:avLst/>
          </a:prstGeom>
          <a:noFill/>
          <a:ln>
            <a:noFill/>
          </a:ln>
        </p:spPr>
      </p:sp>
      <p:sp>
        <p:nvSpPr>
          <p:cNvPr id="236" name="Google Shape;236;p38"/>
          <p:cNvSpPr txBox="1"/>
          <p:nvPr>
            <p:ph idx="13" type="body"/>
          </p:nvPr>
        </p:nvSpPr>
        <p:spPr>
          <a:xfrm>
            <a:off x="5529550" y="2723054"/>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37" name="Google Shape;237;p38"/>
          <p:cNvSpPr txBox="1"/>
          <p:nvPr>
            <p:ph idx="14" type="body"/>
          </p:nvPr>
        </p:nvSpPr>
        <p:spPr>
          <a:xfrm>
            <a:off x="5529554" y="2844406"/>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238" name="Google Shape;238;p38"/>
          <p:cNvSpPr/>
          <p:nvPr>
            <p:ph idx="15" type="pic"/>
          </p:nvPr>
        </p:nvSpPr>
        <p:spPr>
          <a:xfrm>
            <a:off x="5299922" y="3852616"/>
            <a:ext cx="273600" cy="273600"/>
          </a:xfrm>
          <a:prstGeom prst="rect">
            <a:avLst/>
          </a:prstGeom>
          <a:noFill/>
          <a:ln>
            <a:noFill/>
          </a:ln>
        </p:spPr>
      </p:sp>
      <p:sp>
        <p:nvSpPr>
          <p:cNvPr id="239" name="Google Shape;239;p38"/>
          <p:cNvSpPr txBox="1"/>
          <p:nvPr>
            <p:ph idx="16" type="body"/>
          </p:nvPr>
        </p:nvSpPr>
        <p:spPr>
          <a:xfrm>
            <a:off x="5529550" y="3810398"/>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40" name="Google Shape;240;p38"/>
          <p:cNvSpPr txBox="1"/>
          <p:nvPr>
            <p:ph idx="17" type="body"/>
          </p:nvPr>
        </p:nvSpPr>
        <p:spPr>
          <a:xfrm>
            <a:off x="5529554" y="3931751"/>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p:cSld name="CUSTOM_11">
    <p:spTree>
      <p:nvGrpSpPr>
        <p:cNvPr id="241" name="Shape 241"/>
        <p:cNvGrpSpPr/>
        <p:nvPr/>
      </p:nvGrpSpPr>
      <p:grpSpPr>
        <a:xfrm>
          <a:off x="0" y="0"/>
          <a:ext cx="0" cy="0"/>
          <a:chOff x="0" y="0"/>
          <a:chExt cx="0" cy="0"/>
        </a:xfrm>
      </p:grpSpPr>
      <p:sp>
        <p:nvSpPr>
          <p:cNvPr id="242" name="Google Shape;242;p39"/>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43" name="Google Shape;243;p39"/>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9"/>
          <p:cNvSpPr txBox="1"/>
          <p:nvPr>
            <p:ph idx="2" type="body"/>
          </p:nvPr>
        </p:nvSpPr>
        <p:spPr>
          <a:xfrm>
            <a:off x="687900"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45" name="Google Shape;245;p39"/>
          <p:cNvSpPr txBox="1"/>
          <p:nvPr>
            <p:ph idx="3" type="body"/>
          </p:nvPr>
        </p:nvSpPr>
        <p:spPr>
          <a:xfrm>
            <a:off x="2262132"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46" name="Google Shape;246;p39"/>
          <p:cNvSpPr txBox="1"/>
          <p:nvPr>
            <p:ph idx="4" type="body"/>
          </p:nvPr>
        </p:nvSpPr>
        <p:spPr>
          <a:xfrm>
            <a:off x="3827041"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47" name="Google Shape;247;p39"/>
          <p:cNvSpPr txBox="1"/>
          <p:nvPr>
            <p:ph idx="5" type="body"/>
          </p:nvPr>
        </p:nvSpPr>
        <p:spPr>
          <a:xfrm>
            <a:off x="5397375"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48" name="Google Shape;248;p39"/>
          <p:cNvSpPr txBox="1"/>
          <p:nvPr>
            <p:ph idx="6" type="body"/>
          </p:nvPr>
        </p:nvSpPr>
        <p:spPr>
          <a:xfrm>
            <a:off x="6956568"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249" name="Google Shape;249;p39"/>
          <p:cNvSpPr/>
          <p:nvPr>
            <p:ph idx="7" type="pic"/>
          </p:nvPr>
        </p:nvSpPr>
        <p:spPr>
          <a:xfrm>
            <a:off x="727950" y="1764075"/>
            <a:ext cx="304500" cy="304500"/>
          </a:xfrm>
          <a:prstGeom prst="rect">
            <a:avLst/>
          </a:prstGeom>
          <a:noFill/>
          <a:ln>
            <a:noFill/>
          </a:ln>
        </p:spPr>
      </p:sp>
      <p:sp>
        <p:nvSpPr>
          <p:cNvPr id="250" name="Google Shape;250;p39"/>
          <p:cNvSpPr/>
          <p:nvPr>
            <p:ph idx="8" type="pic"/>
          </p:nvPr>
        </p:nvSpPr>
        <p:spPr>
          <a:xfrm>
            <a:off x="727950" y="2320438"/>
            <a:ext cx="304500" cy="304500"/>
          </a:xfrm>
          <a:prstGeom prst="rect">
            <a:avLst/>
          </a:prstGeom>
          <a:noFill/>
          <a:ln>
            <a:noFill/>
          </a:ln>
        </p:spPr>
      </p:sp>
      <p:sp>
        <p:nvSpPr>
          <p:cNvPr id="251" name="Google Shape;251;p39"/>
          <p:cNvSpPr/>
          <p:nvPr>
            <p:ph idx="9" type="pic"/>
          </p:nvPr>
        </p:nvSpPr>
        <p:spPr>
          <a:xfrm>
            <a:off x="727950" y="2860788"/>
            <a:ext cx="304500" cy="304500"/>
          </a:xfrm>
          <a:prstGeom prst="rect">
            <a:avLst/>
          </a:prstGeom>
          <a:noFill/>
          <a:ln>
            <a:noFill/>
          </a:ln>
        </p:spPr>
      </p:sp>
      <p:sp>
        <p:nvSpPr>
          <p:cNvPr id="252" name="Google Shape;252;p39"/>
          <p:cNvSpPr/>
          <p:nvPr>
            <p:ph idx="13" type="pic"/>
          </p:nvPr>
        </p:nvSpPr>
        <p:spPr>
          <a:xfrm>
            <a:off x="727950" y="3401138"/>
            <a:ext cx="304500" cy="304500"/>
          </a:xfrm>
          <a:prstGeom prst="rect">
            <a:avLst/>
          </a:prstGeom>
          <a:noFill/>
          <a:ln>
            <a:noFill/>
          </a:ln>
        </p:spPr>
      </p:sp>
      <p:sp>
        <p:nvSpPr>
          <p:cNvPr id="253" name="Google Shape;253;p39"/>
          <p:cNvSpPr/>
          <p:nvPr>
            <p:ph idx="14" type="pic"/>
          </p:nvPr>
        </p:nvSpPr>
        <p:spPr>
          <a:xfrm>
            <a:off x="2296475" y="1764075"/>
            <a:ext cx="304500" cy="304500"/>
          </a:xfrm>
          <a:prstGeom prst="rect">
            <a:avLst/>
          </a:prstGeom>
          <a:noFill/>
          <a:ln>
            <a:noFill/>
          </a:ln>
        </p:spPr>
      </p:sp>
      <p:sp>
        <p:nvSpPr>
          <p:cNvPr id="254" name="Google Shape;254;p39"/>
          <p:cNvSpPr/>
          <p:nvPr>
            <p:ph idx="15" type="pic"/>
          </p:nvPr>
        </p:nvSpPr>
        <p:spPr>
          <a:xfrm>
            <a:off x="3865000" y="1764075"/>
            <a:ext cx="304500" cy="304500"/>
          </a:xfrm>
          <a:prstGeom prst="rect">
            <a:avLst/>
          </a:prstGeom>
          <a:noFill/>
          <a:ln>
            <a:noFill/>
          </a:ln>
        </p:spPr>
      </p:sp>
      <p:sp>
        <p:nvSpPr>
          <p:cNvPr id="255" name="Google Shape;255;p39"/>
          <p:cNvSpPr/>
          <p:nvPr>
            <p:ph idx="16" type="pic"/>
          </p:nvPr>
        </p:nvSpPr>
        <p:spPr>
          <a:xfrm>
            <a:off x="5433525" y="1764075"/>
            <a:ext cx="304500" cy="304500"/>
          </a:xfrm>
          <a:prstGeom prst="rect">
            <a:avLst/>
          </a:prstGeom>
          <a:noFill/>
          <a:ln>
            <a:noFill/>
          </a:ln>
        </p:spPr>
      </p:sp>
      <p:sp>
        <p:nvSpPr>
          <p:cNvPr id="256" name="Google Shape;256;p39"/>
          <p:cNvSpPr/>
          <p:nvPr>
            <p:ph idx="17" type="pic"/>
          </p:nvPr>
        </p:nvSpPr>
        <p:spPr>
          <a:xfrm>
            <a:off x="7002050" y="1764075"/>
            <a:ext cx="304500" cy="304500"/>
          </a:xfrm>
          <a:prstGeom prst="rect">
            <a:avLst/>
          </a:prstGeom>
          <a:noFill/>
          <a:ln>
            <a:noFill/>
          </a:ln>
        </p:spPr>
      </p:sp>
      <p:sp>
        <p:nvSpPr>
          <p:cNvPr id="257" name="Google Shape;257;p39"/>
          <p:cNvSpPr/>
          <p:nvPr>
            <p:ph idx="18" type="pic"/>
          </p:nvPr>
        </p:nvSpPr>
        <p:spPr>
          <a:xfrm>
            <a:off x="2296475" y="2320438"/>
            <a:ext cx="304500" cy="304500"/>
          </a:xfrm>
          <a:prstGeom prst="rect">
            <a:avLst/>
          </a:prstGeom>
          <a:noFill/>
          <a:ln>
            <a:noFill/>
          </a:ln>
        </p:spPr>
      </p:sp>
      <p:sp>
        <p:nvSpPr>
          <p:cNvPr id="258" name="Google Shape;258;p39"/>
          <p:cNvSpPr/>
          <p:nvPr>
            <p:ph idx="19" type="pic"/>
          </p:nvPr>
        </p:nvSpPr>
        <p:spPr>
          <a:xfrm>
            <a:off x="2296475" y="2860788"/>
            <a:ext cx="304500" cy="304500"/>
          </a:xfrm>
          <a:prstGeom prst="rect">
            <a:avLst/>
          </a:prstGeom>
          <a:noFill/>
          <a:ln>
            <a:noFill/>
          </a:ln>
        </p:spPr>
      </p:sp>
      <p:sp>
        <p:nvSpPr>
          <p:cNvPr id="259" name="Google Shape;259;p39"/>
          <p:cNvSpPr/>
          <p:nvPr>
            <p:ph idx="20" type="pic"/>
          </p:nvPr>
        </p:nvSpPr>
        <p:spPr>
          <a:xfrm>
            <a:off x="2296475" y="3401138"/>
            <a:ext cx="304500" cy="304500"/>
          </a:xfrm>
          <a:prstGeom prst="rect">
            <a:avLst/>
          </a:prstGeom>
          <a:noFill/>
          <a:ln>
            <a:noFill/>
          </a:ln>
        </p:spPr>
      </p:sp>
      <p:sp>
        <p:nvSpPr>
          <p:cNvPr id="260" name="Google Shape;260;p39"/>
          <p:cNvSpPr/>
          <p:nvPr>
            <p:ph idx="21" type="pic"/>
          </p:nvPr>
        </p:nvSpPr>
        <p:spPr>
          <a:xfrm>
            <a:off x="3865000" y="2320438"/>
            <a:ext cx="304500" cy="304500"/>
          </a:xfrm>
          <a:prstGeom prst="rect">
            <a:avLst/>
          </a:prstGeom>
          <a:noFill/>
          <a:ln>
            <a:noFill/>
          </a:ln>
        </p:spPr>
      </p:sp>
      <p:sp>
        <p:nvSpPr>
          <p:cNvPr id="261" name="Google Shape;261;p39"/>
          <p:cNvSpPr/>
          <p:nvPr>
            <p:ph idx="22" type="pic"/>
          </p:nvPr>
        </p:nvSpPr>
        <p:spPr>
          <a:xfrm>
            <a:off x="3865000" y="2860788"/>
            <a:ext cx="304500" cy="304500"/>
          </a:xfrm>
          <a:prstGeom prst="rect">
            <a:avLst/>
          </a:prstGeom>
          <a:noFill/>
          <a:ln>
            <a:noFill/>
          </a:ln>
        </p:spPr>
      </p:sp>
      <p:sp>
        <p:nvSpPr>
          <p:cNvPr id="262" name="Google Shape;262;p39"/>
          <p:cNvSpPr/>
          <p:nvPr>
            <p:ph idx="23" type="pic"/>
          </p:nvPr>
        </p:nvSpPr>
        <p:spPr>
          <a:xfrm>
            <a:off x="3865000" y="3401138"/>
            <a:ext cx="304500" cy="304500"/>
          </a:xfrm>
          <a:prstGeom prst="rect">
            <a:avLst/>
          </a:prstGeom>
          <a:noFill/>
          <a:ln>
            <a:noFill/>
          </a:ln>
        </p:spPr>
      </p:sp>
      <p:sp>
        <p:nvSpPr>
          <p:cNvPr id="263" name="Google Shape;263;p39"/>
          <p:cNvSpPr/>
          <p:nvPr>
            <p:ph idx="24" type="pic"/>
          </p:nvPr>
        </p:nvSpPr>
        <p:spPr>
          <a:xfrm>
            <a:off x="5433525" y="2320438"/>
            <a:ext cx="304500" cy="304500"/>
          </a:xfrm>
          <a:prstGeom prst="rect">
            <a:avLst/>
          </a:prstGeom>
          <a:noFill/>
          <a:ln>
            <a:noFill/>
          </a:ln>
        </p:spPr>
      </p:sp>
      <p:sp>
        <p:nvSpPr>
          <p:cNvPr id="264" name="Google Shape;264;p39"/>
          <p:cNvSpPr/>
          <p:nvPr>
            <p:ph idx="25" type="pic"/>
          </p:nvPr>
        </p:nvSpPr>
        <p:spPr>
          <a:xfrm>
            <a:off x="5433525" y="2860788"/>
            <a:ext cx="304500" cy="304500"/>
          </a:xfrm>
          <a:prstGeom prst="rect">
            <a:avLst/>
          </a:prstGeom>
          <a:noFill/>
          <a:ln>
            <a:noFill/>
          </a:ln>
        </p:spPr>
      </p:sp>
      <p:sp>
        <p:nvSpPr>
          <p:cNvPr id="265" name="Google Shape;265;p39"/>
          <p:cNvSpPr/>
          <p:nvPr>
            <p:ph idx="26" type="pic"/>
          </p:nvPr>
        </p:nvSpPr>
        <p:spPr>
          <a:xfrm>
            <a:off x="5433525" y="3401138"/>
            <a:ext cx="304500" cy="304500"/>
          </a:xfrm>
          <a:prstGeom prst="rect">
            <a:avLst/>
          </a:prstGeom>
          <a:noFill/>
          <a:ln>
            <a:noFill/>
          </a:ln>
        </p:spPr>
      </p:sp>
      <p:sp>
        <p:nvSpPr>
          <p:cNvPr id="266" name="Google Shape;266;p39"/>
          <p:cNvSpPr/>
          <p:nvPr>
            <p:ph idx="27" type="pic"/>
          </p:nvPr>
        </p:nvSpPr>
        <p:spPr>
          <a:xfrm>
            <a:off x="7002050" y="2320438"/>
            <a:ext cx="304500" cy="304500"/>
          </a:xfrm>
          <a:prstGeom prst="rect">
            <a:avLst/>
          </a:prstGeom>
          <a:noFill/>
          <a:ln>
            <a:noFill/>
          </a:ln>
        </p:spPr>
      </p:sp>
      <p:sp>
        <p:nvSpPr>
          <p:cNvPr id="267" name="Google Shape;267;p39"/>
          <p:cNvSpPr/>
          <p:nvPr>
            <p:ph idx="28" type="pic"/>
          </p:nvPr>
        </p:nvSpPr>
        <p:spPr>
          <a:xfrm>
            <a:off x="7002050" y="2860788"/>
            <a:ext cx="304500" cy="304500"/>
          </a:xfrm>
          <a:prstGeom prst="rect">
            <a:avLst/>
          </a:prstGeom>
          <a:noFill/>
          <a:ln>
            <a:noFill/>
          </a:ln>
        </p:spPr>
      </p:sp>
      <p:sp>
        <p:nvSpPr>
          <p:cNvPr id="268" name="Google Shape;268;p39"/>
          <p:cNvSpPr/>
          <p:nvPr>
            <p:ph idx="29" type="pic"/>
          </p:nvPr>
        </p:nvSpPr>
        <p:spPr>
          <a:xfrm>
            <a:off x="7002050" y="3401138"/>
            <a:ext cx="304500" cy="3045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Load Time Optimization">
  <p:cSld name="CUSTOM_13">
    <p:spTree>
      <p:nvGrpSpPr>
        <p:cNvPr id="269" name="Shape 269"/>
        <p:cNvGrpSpPr/>
        <p:nvPr/>
      </p:nvGrpSpPr>
      <p:grpSpPr>
        <a:xfrm>
          <a:off x="0" y="0"/>
          <a:ext cx="0" cy="0"/>
          <a:chOff x="0" y="0"/>
          <a:chExt cx="0" cy="0"/>
        </a:xfrm>
      </p:grpSpPr>
      <p:sp>
        <p:nvSpPr>
          <p:cNvPr id="270" name="Google Shape;270;p40"/>
          <p:cNvSpPr/>
          <p:nvPr>
            <p:ph idx="2" type="pic"/>
          </p:nvPr>
        </p:nvSpPr>
        <p:spPr>
          <a:xfrm>
            <a:off x="791050" y="1977650"/>
            <a:ext cx="1307100" cy="1956600"/>
          </a:xfrm>
          <a:prstGeom prst="rect">
            <a:avLst/>
          </a:prstGeom>
          <a:noFill/>
          <a:ln>
            <a:noFill/>
          </a:ln>
        </p:spPr>
      </p:sp>
      <p:sp>
        <p:nvSpPr>
          <p:cNvPr id="271" name="Google Shape;271;p40"/>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72" name="Google Shape;272;p40"/>
          <p:cNvSpPr txBox="1"/>
          <p:nvPr>
            <p:ph type="title"/>
          </p:nvPr>
        </p:nvSpPr>
        <p:spPr>
          <a:xfrm>
            <a:off x="661576" y="424275"/>
            <a:ext cx="7890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40"/>
          <p:cNvSpPr txBox="1"/>
          <p:nvPr>
            <p:ph idx="3" type="body"/>
          </p:nvPr>
        </p:nvSpPr>
        <p:spPr>
          <a:xfrm>
            <a:off x="1890825" y="3120325"/>
            <a:ext cx="1186200" cy="2034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SemiBold"/>
              <a:buChar char="●"/>
              <a:defRPr sz="800">
                <a:latin typeface="Lexend SemiBold"/>
                <a:ea typeface="Lexend SemiBold"/>
                <a:cs typeface="Lexend SemiBold"/>
                <a:sym typeface="Lexend SemiBold"/>
              </a:defRPr>
            </a:lvl1pPr>
            <a:lvl2pPr indent="-279400" lvl="1" marL="914400">
              <a:spcBef>
                <a:spcPts val="0"/>
              </a:spcBef>
              <a:spcAft>
                <a:spcPts val="0"/>
              </a:spcAft>
              <a:buSzPts val="800"/>
              <a:buFont typeface="Lexend SemiBold"/>
              <a:buChar char="○"/>
              <a:defRPr sz="800">
                <a:latin typeface="Lexend SemiBold"/>
                <a:ea typeface="Lexend SemiBold"/>
                <a:cs typeface="Lexend SemiBold"/>
                <a:sym typeface="Lexend SemiBold"/>
              </a:defRPr>
            </a:lvl2pPr>
            <a:lvl3pPr indent="-279400" lvl="2" marL="1371600">
              <a:spcBef>
                <a:spcPts val="0"/>
              </a:spcBef>
              <a:spcAft>
                <a:spcPts val="0"/>
              </a:spcAft>
              <a:buSzPts val="800"/>
              <a:buFont typeface="Lexend SemiBold"/>
              <a:buChar char="■"/>
              <a:defRPr sz="800">
                <a:latin typeface="Lexend SemiBold"/>
                <a:ea typeface="Lexend SemiBold"/>
                <a:cs typeface="Lexend SemiBold"/>
                <a:sym typeface="Lexend SemiBold"/>
              </a:defRPr>
            </a:lvl3pPr>
            <a:lvl4pPr indent="-279400" lvl="3" marL="1828800">
              <a:spcBef>
                <a:spcPts val="0"/>
              </a:spcBef>
              <a:spcAft>
                <a:spcPts val="0"/>
              </a:spcAft>
              <a:buSzPts val="800"/>
              <a:buFont typeface="Lexend SemiBold"/>
              <a:buChar char="●"/>
              <a:defRPr sz="800">
                <a:latin typeface="Lexend SemiBold"/>
                <a:ea typeface="Lexend SemiBold"/>
                <a:cs typeface="Lexend SemiBold"/>
                <a:sym typeface="Lexend SemiBold"/>
              </a:defRPr>
            </a:lvl4pPr>
            <a:lvl5pPr indent="-279400" lvl="4" marL="2286000">
              <a:spcBef>
                <a:spcPts val="0"/>
              </a:spcBef>
              <a:spcAft>
                <a:spcPts val="0"/>
              </a:spcAft>
              <a:buSzPts val="800"/>
              <a:buFont typeface="Lexend SemiBold"/>
              <a:buChar char="○"/>
              <a:defRPr sz="800">
                <a:latin typeface="Lexend SemiBold"/>
                <a:ea typeface="Lexend SemiBold"/>
                <a:cs typeface="Lexend SemiBold"/>
                <a:sym typeface="Lexend SemiBold"/>
              </a:defRPr>
            </a:lvl5pPr>
            <a:lvl6pPr indent="-279400" lvl="5" marL="2743200">
              <a:spcBef>
                <a:spcPts val="0"/>
              </a:spcBef>
              <a:spcAft>
                <a:spcPts val="0"/>
              </a:spcAft>
              <a:buSzPts val="800"/>
              <a:buFont typeface="Lexend SemiBold"/>
              <a:buChar char="■"/>
              <a:defRPr sz="800">
                <a:latin typeface="Lexend SemiBold"/>
                <a:ea typeface="Lexend SemiBold"/>
                <a:cs typeface="Lexend SemiBold"/>
                <a:sym typeface="Lexend SemiBold"/>
              </a:defRPr>
            </a:lvl6pPr>
            <a:lvl7pPr indent="-279400" lvl="6" marL="3200400">
              <a:spcBef>
                <a:spcPts val="0"/>
              </a:spcBef>
              <a:spcAft>
                <a:spcPts val="0"/>
              </a:spcAft>
              <a:buSzPts val="800"/>
              <a:buFont typeface="Lexend SemiBold"/>
              <a:buChar char="●"/>
              <a:defRPr sz="800">
                <a:latin typeface="Lexend SemiBold"/>
                <a:ea typeface="Lexend SemiBold"/>
                <a:cs typeface="Lexend SemiBold"/>
                <a:sym typeface="Lexend SemiBold"/>
              </a:defRPr>
            </a:lvl7pPr>
            <a:lvl8pPr indent="-279400" lvl="7" marL="3657600">
              <a:spcBef>
                <a:spcPts val="0"/>
              </a:spcBef>
              <a:spcAft>
                <a:spcPts val="0"/>
              </a:spcAft>
              <a:buSzPts val="800"/>
              <a:buFont typeface="Lexend SemiBold"/>
              <a:buChar char="○"/>
              <a:defRPr sz="800">
                <a:latin typeface="Lexend SemiBold"/>
                <a:ea typeface="Lexend SemiBold"/>
                <a:cs typeface="Lexend SemiBold"/>
                <a:sym typeface="Lexend SemiBold"/>
              </a:defRPr>
            </a:lvl8pPr>
            <a:lvl9pPr indent="-279400" lvl="8" marL="41148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p:txBody>
      </p:sp>
      <p:sp>
        <p:nvSpPr>
          <p:cNvPr id="274" name="Google Shape;274;p40"/>
          <p:cNvSpPr txBox="1"/>
          <p:nvPr>
            <p:ph idx="4" type="body"/>
          </p:nvPr>
        </p:nvSpPr>
        <p:spPr>
          <a:xfrm>
            <a:off x="1890825" y="3446750"/>
            <a:ext cx="1186200" cy="8235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indent="-279400" lvl="1" marL="914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indent="-279400" lvl="2" marL="13716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indent="-279400" lvl="3" marL="18288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indent="-279400" lvl="4" marL="22860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indent="-279400" lvl="5" marL="27432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indent="-279400" lvl="6" marL="3200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indent="-279400" lvl="7" marL="36576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indent="-279400" lvl="8" marL="41148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p:txBody>
      </p:sp>
      <p:sp>
        <p:nvSpPr>
          <p:cNvPr id="275" name="Google Shape;275;p40"/>
          <p:cNvSpPr/>
          <p:nvPr>
            <p:ph idx="5" type="pic"/>
          </p:nvPr>
        </p:nvSpPr>
        <p:spPr>
          <a:xfrm>
            <a:off x="1890828" y="2891499"/>
            <a:ext cx="277800" cy="277800"/>
          </a:xfrm>
          <a:prstGeom prst="rect">
            <a:avLst/>
          </a:prstGeom>
          <a:noFill/>
          <a:ln>
            <a:noFill/>
          </a:ln>
        </p:spPr>
      </p:sp>
      <p:sp>
        <p:nvSpPr>
          <p:cNvPr id="276" name="Google Shape;276;p40"/>
          <p:cNvSpPr txBox="1"/>
          <p:nvPr>
            <p:ph idx="6"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277" name="Google Shape;277;p40"/>
          <p:cNvSpPr txBox="1"/>
          <p:nvPr>
            <p:ph idx="7" type="body"/>
          </p:nvPr>
        </p:nvSpPr>
        <p:spPr>
          <a:xfrm>
            <a:off x="5901025" y="2091050"/>
            <a:ext cx="27621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278" name="Google Shape;278;p40"/>
          <p:cNvSpPr txBox="1"/>
          <p:nvPr>
            <p:ph idx="8" type="body"/>
          </p:nvPr>
        </p:nvSpPr>
        <p:spPr>
          <a:xfrm>
            <a:off x="5908675" y="3140275"/>
            <a:ext cx="27123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Collaboration">
  <p:cSld name="CUSTOM_13_1">
    <p:spTree>
      <p:nvGrpSpPr>
        <p:cNvPr id="279" name="Shape 279"/>
        <p:cNvGrpSpPr/>
        <p:nvPr/>
      </p:nvGrpSpPr>
      <p:grpSpPr>
        <a:xfrm>
          <a:off x="0" y="0"/>
          <a:ext cx="0" cy="0"/>
          <a:chOff x="0" y="0"/>
          <a:chExt cx="0" cy="0"/>
        </a:xfrm>
      </p:grpSpPr>
      <p:sp>
        <p:nvSpPr>
          <p:cNvPr id="280" name="Google Shape;280;p41"/>
          <p:cNvSpPr/>
          <p:nvPr>
            <p:ph idx="2" type="pic"/>
          </p:nvPr>
        </p:nvSpPr>
        <p:spPr>
          <a:xfrm>
            <a:off x="2876100" y="1977650"/>
            <a:ext cx="1307100" cy="1956600"/>
          </a:xfrm>
          <a:prstGeom prst="rect">
            <a:avLst/>
          </a:prstGeom>
          <a:noFill/>
          <a:ln>
            <a:noFill/>
          </a:ln>
        </p:spPr>
      </p:sp>
      <p:sp>
        <p:nvSpPr>
          <p:cNvPr id="281" name="Google Shape;281;p41"/>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82" name="Google Shape;282;p41"/>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41"/>
          <p:cNvSpPr/>
          <p:nvPr>
            <p:ph idx="3" type="pic"/>
          </p:nvPr>
        </p:nvSpPr>
        <p:spPr>
          <a:xfrm>
            <a:off x="1890828" y="2891499"/>
            <a:ext cx="277800" cy="277800"/>
          </a:xfrm>
          <a:prstGeom prst="rect">
            <a:avLst/>
          </a:prstGeom>
          <a:noFill/>
          <a:ln>
            <a:noFill/>
          </a:ln>
        </p:spPr>
      </p:sp>
      <p:sp>
        <p:nvSpPr>
          <p:cNvPr id="284" name="Google Shape;284;p41"/>
          <p:cNvSpPr txBox="1"/>
          <p:nvPr>
            <p:ph idx="4"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285" name="Google Shape;285;p41"/>
          <p:cNvSpPr txBox="1"/>
          <p:nvPr>
            <p:ph idx="5" type="body"/>
          </p:nvPr>
        </p:nvSpPr>
        <p:spPr>
          <a:xfrm>
            <a:off x="5901025" y="2091050"/>
            <a:ext cx="24588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286" name="Google Shape;286;p41"/>
          <p:cNvSpPr txBox="1"/>
          <p:nvPr>
            <p:ph idx="6" type="body"/>
          </p:nvPr>
        </p:nvSpPr>
        <p:spPr>
          <a:xfrm>
            <a:off x="5908675"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HitGub Integration">
  <p:cSld name="CUSTOM_13_1_1">
    <p:spTree>
      <p:nvGrpSpPr>
        <p:cNvPr id="287" name="Shape 287"/>
        <p:cNvGrpSpPr/>
        <p:nvPr/>
      </p:nvGrpSpPr>
      <p:grpSpPr>
        <a:xfrm>
          <a:off x="0" y="0"/>
          <a:ext cx="0" cy="0"/>
          <a:chOff x="0" y="0"/>
          <a:chExt cx="0" cy="0"/>
        </a:xfrm>
      </p:grpSpPr>
      <p:sp>
        <p:nvSpPr>
          <p:cNvPr id="288" name="Google Shape;288;p42"/>
          <p:cNvSpPr/>
          <p:nvPr>
            <p:ph idx="2" type="pic"/>
          </p:nvPr>
        </p:nvSpPr>
        <p:spPr>
          <a:xfrm>
            <a:off x="4960075" y="1977650"/>
            <a:ext cx="1307100" cy="1956600"/>
          </a:xfrm>
          <a:prstGeom prst="rect">
            <a:avLst/>
          </a:prstGeom>
          <a:noFill/>
          <a:ln>
            <a:noFill/>
          </a:ln>
        </p:spPr>
      </p:sp>
      <p:sp>
        <p:nvSpPr>
          <p:cNvPr id="289" name="Google Shape;289;p42"/>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90" name="Google Shape;290;p42"/>
          <p:cNvSpPr/>
          <p:nvPr>
            <p:ph idx="3" type="pic"/>
          </p:nvPr>
        </p:nvSpPr>
        <p:spPr>
          <a:xfrm>
            <a:off x="6068328" y="2891499"/>
            <a:ext cx="277800" cy="277800"/>
          </a:xfrm>
          <a:prstGeom prst="rect">
            <a:avLst/>
          </a:prstGeom>
          <a:noFill/>
          <a:ln>
            <a:noFill/>
          </a:ln>
        </p:spPr>
      </p:sp>
      <p:sp>
        <p:nvSpPr>
          <p:cNvPr id="291" name="Google Shape;291;p42"/>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292" name="Google Shape;292;p42"/>
          <p:cNvSpPr txBox="1"/>
          <p:nvPr>
            <p:ph idx="5" type="body"/>
          </p:nvPr>
        </p:nvSpPr>
        <p:spPr>
          <a:xfrm>
            <a:off x="676500" y="2091050"/>
            <a:ext cx="27426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293" name="Google Shape;293;p42"/>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294" name="Google Shape;294;p42"/>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Event Tracking">
  <p:cSld name="CUSTOM_13_1_1_1">
    <p:spTree>
      <p:nvGrpSpPr>
        <p:cNvPr id="295" name="Shape 295"/>
        <p:cNvGrpSpPr/>
        <p:nvPr/>
      </p:nvGrpSpPr>
      <p:grpSpPr>
        <a:xfrm>
          <a:off x="0" y="0"/>
          <a:ext cx="0" cy="0"/>
          <a:chOff x="0" y="0"/>
          <a:chExt cx="0" cy="0"/>
        </a:xfrm>
      </p:grpSpPr>
      <p:sp>
        <p:nvSpPr>
          <p:cNvPr id="296" name="Google Shape;296;p43"/>
          <p:cNvSpPr/>
          <p:nvPr>
            <p:ph idx="2" type="pic"/>
          </p:nvPr>
        </p:nvSpPr>
        <p:spPr>
          <a:xfrm>
            <a:off x="7053750" y="1977650"/>
            <a:ext cx="1307100" cy="1956600"/>
          </a:xfrm>
          <a:prstGeom prst="rect">
            <a:avLst/>
          </a:prstGeom>
          <a:noFill/>
          <a:ln>
            <a:noFill/>
          </a:ln>
        </p:spPr>
      </p:sp>
      <p:sp>
        <p:nvSpPr>
          <p:cNvPr id="297" name="Google Shape;297;p4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298" name="Google Shape;298;p43"/>
          <p:cNvSpPr txBox="1"/>
          <p:nvPr>
            <p:ph type="title"/>
          </p:nvPr>
        </p:nvSpPr>
        <p:spPr>
          <a:xfrm>
            <a:off x="661576" y="424275"/>
            <a:ext cx="78558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43"/>
          <p:cNvSpPr/>
          <p:nvPr>
            <p:ph idx="3" type="pic"/>
          </p:nvPr>
        </p:nvSpPr>
        <p:spPr>
          <a:xfrm>
            <a:off x="6068328" y="2891499"/>
            <a:ext cx="277800" cy="277800"/>
          </a:xfrm>
          <a:prstGeom prst="rect">
            <a:avLst/>
          </a:prstGeom>
          <a:noFill/>
          <a:ln>
            <a:noFill/>
          </a:ln>
        </p:spPr>
      </p:sp>
      <p:sp>
        <p:nvSpPr>
          <p:cNvPr id="300" name="Google Shape;300;p43"/>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301" name="Google Shape;301;p43"/>
          <p:cNvSpPr txBox="1"/>
          <p:nvPr>
            <p:ph idx="5" type="body"/>
          </p:nvPr>
        </p:nvSpPr>
        <p:spPr>
          <a:xfrm>
            <a:off x="676500" y="2091050"/>
            <a:ext cx="26775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02" name="Google Shape;302;p43"/>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 Risks">
  <p:cSld name="CUSTOM_14">
    <p:spTree>
      <p:nvGrpSpPr>
        <p:cNvPr id="303" name="Shape 303"/>
        <p:cNvGrpSpPr/>
        <p:nvPr/>
      </p:nvGrpSpPr>
      <p:grpSpPr>
        <a:xfrm>
          <a:off x="0" y="0"/>
          <a:ext cx="0" cy="0"/>
          <a:chOff x="0" y="0"/>
          <a:chExt cx="0" cy="0"/>
        </a:xfrm>
      </p:grpSpPr>
      <p:sp>
        <p:nvSpPr>
          <p:cNvPr id="304" name="Google Shape;304;p44"/>
          <p:cNvSpPr/>
          <p:nvPr>
            <p:ph idx="2" type="pic"/>
          </p:nvPr>
        </p:nvSpPr>
        <p:spPr>
          <a:xfrm>
            <a:off x="5215175" y="0"/>
            <a:ext cx="3928800" cy="5143500"/>
          </a:xfrm>
          <a:prstGeom prst="rect">
            <a:avLst/>
          </a:prstGeom>
          <a:noFill/>
          <a:ln>
            <a:noFill/>
          </a:ln>
        </p:spPr>
      </p:sp>
      <p:sp>
        <p:nvSpPr>
          <p:cNvPr id="305" name="Google Shape;305;p44"/>
          <p:cNvSpPr txBox="1"/>
          <p:nvPr>
            <p:ph idx="1" type="body"/>
          </p:nvPr>
        </p:nvSpPr>
        <p:spPr>
          <a:xfrm>
            <a:off x="687900" y="292725"/>
            <a:ext cx="3755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06" name="Google Shape;306;p44"/>
          <p:cNvSpPr txBox="1"/>
          <p:nvPr>
            <p:ph idx="3" type="subTitle"/>
          </p:nvPr>
        </p:nvSpPr>
        <p:spPr>
          <a:xfrm>
            <a:off x="689235" y="531804"/>
            <a:ext cx="3754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07" name="Google Shape;307;p44"/>
          <p:cNvSpPr txBox="1"/>
          <p:nvPr>
            <p:ph idx="4" type="body"/>
          </p:nvPr>
        </p:nvSpPr>
        <p:spPr>
          <a:xfrm>
            <a:off x="688425" y="941550"/>
            <a:ext cx="3755400" cy="16920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08" name="Google Shape;308;p44"/>
          <p:cNvSpPr txBox="1"/>
          <p:nvPr>
            <p:ph idx="5" type="body"/>
          </p:nvPr>
        </p:nvSpPr>
        <p:spPr>
          <a:xfrm>
            <a:off x="1129400" y="2768850"/>
            <a:ext cx="3314400" cy="1692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6">
    <p:spTree>
      <p:nvGrpSpPr>
        <p:cNvPr id="309" name="Shape 309"/>
        <p:cNvGrpSpPr/>
        <p:nvPr/>
      </p:nvGrpSpPr>
      <p:grpSpPr>
        <a:xfrm>
          <a:off x="0" y="0"/>
          <a:ext cx="0" cy="0"/>
          <a:chOff x="0" y="0"/>
          <a:chExt cx="0" cy="0"/>
        </a:xfrm>
      </p:grpSpPr>
      <p:sp>
        <p:nvSpPr>
          <p:cNvPr id="310" name="Google Shape;310;p4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11" name="Google Shape;311;p45"/>
          <p:cNvSpPr txBox="1"/>
          <p:nvPr>
            <p:ph type="title"/>
          </p:nvPr>
        </p:nvSpPr>
        <p:spPr>
          <a:xfrm>
            <a:off x="646035"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2" name="Google Shape;312;p45"/>
          <p:cNvSpPr txBox="1"/>
          <p:nvPr>
            <p:ph idx="2" type="body"/>
          </p:nvPr>
        </p:nvSpPr>
        <p:spPr>
          <a:xfrm>
            <a:off x="688425" y="1433475"/>
            <a:ext cx="2867400" cy="1677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313" name="Google Shape;313;p45"/>
          <p:cNvSpPr txBox="1"/>
          <p:nvPr>
            <p:ph idx="3" type="body"/>
          </p:nvPr>
        </p:nvSpPr>
        <p:spPr>
          <a:xfrm>
            <a:off x="4724950" y="3620575"/>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14" name="Google Shape;314;p45"/>
          <p:cNvSpPr txBox="1"/>
          <p:nvPr>
            <p:ph idx="4" type="body"/>
          </p:nvPr>
        </p:nvSpPr>
        <p:spPr>
          <a:xfrm>
            <a:off x="4724950" y="2596937"/>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315" name="Google Shape;315;p45"/>
          <p:cNvSpPr txBox="1"/>
          <p:nvPr>
            <p:ph idx="5" type="body"/>
          </p:nvPr>
        </p:nvSpPr>
        <p:spPr>
          <a:xfrm>
            <a:off x="4724950" y="1567600"/>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CUSTOM_17">
    <p:spTree>
      <p:nvGrpSpPr>
        <p:cNvPr id="316" name="Shape 316"/>
        <p:cNvGrpSpPr/>
        <p:nvPr/>
      </p:nvGrpSpPr>
      <p:grpSpPr>
        <a:xfrm>
          <a:off x="0" y="0"/>
          <a:ext cx="0" cy="0"/>
          <a:chOff x="0" y="0"/>
          <a:chExt cx="0" cy="0"/>
        </a:xfrm>
      </p:grpSpPr>
      <p:sp>
        <p:nvSpPr>
          <p:cNvPr id="317" name="Google Shape;317;p46"/>
          <p:cNvSpPr txBox="1"/>
          <p:nvPr>
            <p:ph type="title"/>
          </p:nvPr>
        </p:nvSpPr>
        <p:spPr>
          <a:xfrm>
            <a:off x="667650" y="230375"/>
            <a:ext cx="7692300" cy="2566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18" name="Google Shape;318;p46"/>
          <p:cNvSpPr txBox="1"/>
          <p:nvPr>
            <p:ph idx="2" type="title"/>
          </p:nvPr>
        </p:nvSpPr>
        <p:spPr>
          <a:xfrm>
            <a:off x="667650" y="3872300"/>
            <a:ext cx="7692300" cy="979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8">
    <p:spTree>
      <p:nvGrpSpPr>
        <p:cNvPr id="319" name="Shape 319"/>
        <p:cNvGrpSpPr/>
        <p:nvPr/>
      </p:nvGrpSpPr>
      <p:grpSpPr>
        <a:xfrm>
          <a:off x="0" y="0"/>
          <a:ext cx="0" cy="0"/>
          <a:chOff x="0" y="0"/>
          <a:chExt cx="0" cy="0"/>
        </a:xfrm>
      </p:grpSpPr>
      <p:sp>
        <p:nvSpPr>
          <p:cNvPr id="320" name="Google Shape;320;p47"/>
          <p:cNvSpPr/>
          <p:nvPr>
            <p:ph idx="2" type="pic"/>
          </p:nvPr>
        </p:nvSpPr>
        <p:spPr>
          <a:xfrm>
            <a:off x="4700175" y="0"/>
            <a:ext cx="4443900" cy="2991000"/>
          </a:xfrm>
          <a:prstGeom prst="rect">
            <a:avLst/>
          </a:prstGeom>
          <a:noFill/>
          <a:ln>
            <a:noFill/>
          </a:ln>
        </p:spPr>
      </p:sp>
      <p:sp>
        <p:nvSpPr>
          <p:cNvPr id="321" name="Google Shape;321;p47"/>
          <p:cNvSpPr txBox="1"/>
          <p:nvPr>
            <p:ph type="title"/>
          </p:nvPr>
        </p:nvSpPr>
        <p:spPr>
          <a:xfrm>
            <a:off x="407350" y="3366041"/>
            <a:ext cx="8270100" cy="1472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cxnSp>
        <p:nvCxnSpPr>
          <p:cNvPr id="322" name="Google Shape;322;p47"/>
          <p:cNvCxnSpPr/>
          <p:nvPr/>
        </p:nvCxnSpPr>
        <p:spPr>
          <a:xfrm>
            <a:off x="-3150" y="677850"/>
            <a:ext cx="5232300" cy="0"/>
          </a:xfrm>
          <a:prstGeom prst="straightConnector1">
            <a:avLst/>
          </a:prstGeom>
          <a:noFill/>
          <a:ln cap="flat" cmpd="sng" w="28575">
            <a:solidFill>
              <a:schemeClr val="accent1"/>
            </a:solidFill>
            <a:prstDash val="dot"/>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spTree>
      <p:nvGrpSpPr>
        <p:cNvPr id="323" name="Shape 323"/>
        <p:cNvGrpSpPr/>
        <p:nvPr/>
      </p:nvGrpSpPr>
      <p:grpSpPr>
        <a:xfrm>
          <a:off x="0" y="0"/>
          <a:ext cx="0" cy="0"/>
          <a:chOff x="0" y="0"/>
          <a:chExt cx="0" cy="0"/>
        </a:xfrm>
      </p:grpSpPr>
      <p:sp>
        <p:nvSpPr>
          <p:cNvPr id="324" name="Google Shape;324;p48"/>
          <p:cNvSpPr/>
          <p:nvPr>
            <p:ph idx="2" type="pic"/>
          </p:nvPr>
        </p:nvSpPr>
        <p:spPr>
          <a:xfrm>
            <a:off x="871075" y="517125"/>
            <a:ext cx="1905900" cy="4070700"/>
          </a:xfrm>
          <a:prstGeom prst="roundRect">
            <a:avLst>
              <a:gd fmla="val 11144" name="adj"/>
            </a:avLst>
          </a:prstGeom>
          <a:noFill/>
          <a:ln>
            <a:noFill/>
          </a:ln>
        </p:spPr>
      </p:sp>
      <p:sp>
        <p:nvSpPr>
          <p:cNvPr id="325" name="Google Shape;325;p48"/>
          <p:cNvSpPr/>
          <p:nvPr>
            <p:ph idx="3" type="pic"/>
          </p:nvPr>
        </p:nvSpPr>
        <p:spPr>
          <a:xfrm>
            <a:off x="3628675" y="517125"/>
            <a:ext cx="1905900" cy="4070700"/>
          </a:xfrm>
          <a:prstGeom prst="roundRect">
            <a:avLst>
              <a:gd fmla="val 11144" name="adj"/>
            </a:avLst>
          </a:prstGeom>
          <a:noFill/>
          <a:ln>
            <a:noFill/>
          </a:ln>
        </p:spPr>
      </p:sp>
      <p:sp>
        <p:nvSpPr>
          <p:cNvPr id="326" name="Google Shape;326;p48"/>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19_2">
    <p:spTree>
      <p:nvGrpSpPr>
        <p:cNvPr id="327" name="Shape 327"/>
        <p:cNvGrpSpPr/>
        <p:nvPr/>
      </p:nvGrpSpPr>
      <p:grpSpPr>
        <a:xfrm>
          <a:off x="0" y="0"/>
          <a:ext cx="0" cy="0"/>
          <a:chOff x="0" y="0"/>
          <a:chExt cx="0" cy="0"/>
        </a:xfrm>
      </p:grpSpPr>
      <p:sp>
        <p:nvSpPr>
          <p:cNvPr id="328" name="Google Shape;328;p49"/>
          <p:cNvSpPr/>
          <p:nvPr>
            <p:ph idx="2" type="pic"/>
          </p:nvPr>
        </p:nvSpPr>
        <p:spPr>
          <a:xfrm>
            <a:off x="871075" y="517125"/>
            <a:ext cx="1905900" cy="4070700"/>
          </a:xfrm>
          <a:prstGeom prst="roundRect">
            <a:avLst>
              <a:gd fmla="val 11144" name="adj"/>
            </a:avLst>
          </a:prstGeom>
          <a:noFill/>
          <a:ln>
            <a:noFill/>
          </a:ln>
        </p:spPr>
      </p:sp>
      <p:sp>
        <p:nvSpPr>
          <p:cNvPr id="329" name="Google Shape;329;p49"/>
          <p:cNvSpPr/>
          <p:nvPr>
            <p:ph idx="3" type="pic"/>
          </p:nvPr>
        </p:nvSpPr>
        <p:spPr>
          <a:xfrm>
            <a:off x="3628675" y="517125"/>
            <a:ext cx="1905900" cy="4070700"/>
          </a:xfrm>
          <a:prstGeom prst="roundRect">
            <a:avLst>
              <a:gd fmla="val 11144" name="adj"/>
            </a:avLst>
          </a:prstGeom>
          <a:noFill/>
          <a:ln>
            <a:noFill/>
          </a:ln>
        </p:spPr>
      </p:sp>
      <p:sp>
        <p:nvSpPr>
          <p:cNvPr id="330" name="Google Shape;330;p49"/>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9_1">
    <p:spTree>
      <p:nvGrpSpPr>
        <p:cNvPr id="331" name="Shape 331"/>
        <p:cNvGrpSpPr/>
        <p:nvPr/>
      </p:nvGrpSpPr>
      <p:grpSpPr>
        <a:xfrm>
          <a:off x="0" y="0"/>
          <a:ext cx="0" cy="0"/>
          <a:chOff x="0" y="0"/>
          <a:chExt cx="0" cy="0"/>
        </a:xfrm>
      </p:grpSpPr>
      <p:sp>
        <p:nvSpPr>
          <p:cNvPr id="332" name="Google Shape;332;p50"/>
          <p:cNvSpPr/>
          <p:nvPr/>
        </p:nvSpPr>
        <p:spPr>
          <a:xfrm rot="-5400000">
            <a:off x="3536425" y="-458475"/>
            <a:ext cx="5185800" cy="6064800"/>
          </a:xfrm>
          <a:prstGeom prst="round2SameRect">
            <a:avLst>
              <a:gd fmla="val 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0"/>
          <p:cNvSpPr/>
          <p:nvPr/>
        </p:nvSpPr>
        <p:spPr>
          <a:xfrm rot="-5400000">
            <a:off x="-1042850" y="1013775"/>
            <a:ext cx="5178300" cy="3112800"/>
          </a:xfrm>
          <a:prstGeom prst="round2SameRect">
            <a:avLst>
              <a:gd fmla="val 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0"/>
          <p:cNvSpPr/>
          <p:nvPr>
            <p:ph idx="2" type="pic"/>
          </p:nvPr>
        </p:nvSpPr>
        <p:spPr>
          <a:xfrm>
            <a:off x="777750" y="938695"/>
            <a:ext cx="1598400" cy="3413100"/>
          </a:xfrm>
          <a:prstGeom prst="roundRect">
            <a:avLst>
              <a:gd fmla="val 11038" name="adj"/>
            </a:avLst>
          </a:prstGeom>
          <a:noFill/>
          <a:ln>
            <a:noFill/>
          </a:ln>
        </p:spPr>
      </p:sp>
      <p:sp>
        <p:nvSpPr>
          <p:cNvPr id="335" name="Google Shape;335;p50"/>
          <p:cNvSpPr/>
          <p:nvPr>
            <p:ph idx="3" type="pic"/>
          </p:nvPr>
        </p:nvSpPr>
        <p:spPr>
          <a:xfrm>
            <a:off x="4115400" y="921995"/>
            <a:ext cx="4127700" cy="2333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0">
    <p:spTree>
      <p:nvGrpSpPr>
        <p:cNvPr id="336" name="Shape 336"/>
        <p:cNvGrpSpPr/>
        <p:nvPr/>
      </p:nvGrpSpPr>
      <p:grpSpPr>
        <a:xfrm>
          <a:off x="0" y="0"/>
          <a:ext cx="0" cy="0"/>
          <a:chOff x="0" y="0"/>
          <a:chExt cx="0" cy="0"/>
        </a:xfrm>
      </p:grpSpPr>
      <p:sp>
        <p:nvSpPr>
          <p:cNvPr id="337" name="Google Shape;337;p51"/>
          <p:cNvSpPr/>
          <p:nvPr>
            <p:ph idx="2" type="pic"/>
          </p:nvPr>
        </p:nvSpPr>
        <p:spPr>
          <a:xfrm>
            <a:off x="936975" y="869000"/>
            <a:ext cx="1607400" cy="3413100"/>
          </a:xfrm>
          <a:prstGeom prst="roundRect">
            <a:avLst>
              <a:gd fmla="val 11038" name="adj"/>
            </a:avLst>
          </a:prstGeom>
          <a:noFill/>
          <a:ln>
            <a:noFill/>
          </a:ln>
        </p:spPr>
      </p:sp>
      <p:sp>
        <p:nvSpPr>
          <p:cNvPr id="338" name="Google Shape;338;p51"/>
          <p:cNvSpPr/>
          <p:nvPr>
            <p:ph idx="3" type="pic"/>
          </p:nvPr>
        </p:nvSpPr>
        <p:spPr>
          <a:xfrm>
            <a:off x="3514600" y="869000"/>
            <a:ext cx="4798800" cy="3413100"/>
          </a:xfrm>
          <a:prstGeom prst="roundRect">
            <a:avLst>
              <a:gd fmla="val 4639" name="adj"/>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1">
    <p:spTree>
      <p:nvGrpSpPr>
        <p:cNvPr id="339" name="Shape 339"/>
        <p:cNvGrpSpPr/>
        <p:nvPr/>
      </p:nvGrpSpPr>
      <p:grpSpPr>
        <a:xfrm>
          <a:off x="0" y="0"/>
          <a:ext cx="0" cy="0"/>
          <a:chOff x="0" y="0"/>
          <a:chExt cx="0" cy="0"/>
        </a:xfrm>
      </p:grpSpPr>
      <p:sp>
        <p:nvSpPr>
          <p:cNvPr id="340" name="Google Shape;340;p52"/>
          <p:cNvSpPr/>
          <p:nvPr>
            <p:ph idx="2" type="pic"/>
          </p:nvPr>
        </p:nvSpPr>
        <p:spPr>
          <a:xfrm>
            <a:off x="2068775" y="933200"/>
            <a:ext cx="4994100" cy="31257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ne mockup">
  <p:cSld name="CUSTOM_22_1">
    <p:spTree>
      <p:nvGrpSpPr>
        <p:cNvPr id="341" name="Shape 341"/>
        <p:cNvGrpSpPr/>
        <p:nvPr/>
      </p:nvGrpSpPr>
      <p:grpSpPr>
        <a:xfrm>
          <a:off x="0" y="0"/>
          <a:ext cx="0" cy="0"/>
          <a:chOff x="0" y="0"/>
          <a:chExt cx="0" cy="0"/>
        </a:xfrm>
      </p:grpSpPr>
      <p:sp>
        <p:nvSpPr>
          <p:cNvPr id="342" name="Google Shape;342;p53"/>
          <p:cNvSpPr/>
          <p:nvPr>
            <p:ph idx="2" type="pic"/>
          </p:nvPr>
        </p:nvSpPr>
        <p:spPr>
          <a:xfrm>
            <a:off x="6682707" y="517125"/>
            <a:ext cx="1905900" cy="4070700"/>
          </a:xfrm>
          <a:prstGeom prst="roundRect">
            <a:avLst>
              <a:gd fmla="val 11144" name="adj"/>
            </a:avLst>
          </a:prstGeom>
          <a:noFill/>
          <a:ln>
            <a:noFill/>
          </a:ln>
        </p:spPr>
      </p:sp>
      <p:sp>
        <p:nvSpPr>
          <p:cNvPr id="343" name="Google Shape;343;p53"/>
          <p:cNvSpPr/>
          <p:nvPr>
            <p:ph idx="3" type="pic"/>
          </p:nvPr>
        </p:nvSpPr>
        <p:spPr>
          <a:xfrm>
            <a:off x="4143672" y="517125"/>
            <a:ext cx="1905900" cy="4070700"/>
          </a:xfrm>
          <a:prstGeom prst="roundRect">
            <a:avLst>
              <a:gd fmla="val 11144" name="adj"/>
            </a:avLst>
          </a:prstGeom>
          <a:noFill/>
          <a:ln>
            <a:noFill/>
          </a:ln>
        </p:spPr>
      </p:sp>
      <p:sp>
        <p:nvSpPr>
          <p:cNvPr id="344" name="Google Shape;344;p5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345" name="Google Shape;345;p53"/>
          <p:cNvSpPr txBox="1"/>
          <p:nvPr>
            <p:ph idx="4" type="body"/>
          </p:nvPr>
        </p:nvSpPr>
        <p:spPr>
          <a:xfrm>
            <a:off x="689250" y="3870075"/>
            <a:ext cx="1968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indent="-279400" lvl="1" marL="914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indent="-279400" lvl="2" marL="1371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indent="-279400" lvl="3" marL="1828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indent="-279400" lvl="4" marL="22860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indent="-279400" lvl="5" marL="2743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indent="-279400" lvl="6" marL="3200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indent="-279400" lvl="7" marL="3657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indent="-279400" lvl="8" marL="4114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p:txBody>
      </p:sp>
      <p:sp>
        <p:nvSpPr>
          <p:cNvPr id="346" name="Google Shape;346;p53"/>
          <p:cNvSpPr txBox="1"/>
          <p:nvPr>
            <p:ph idx="5"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evices mockup">
  <p:cSld name="CUSTOM_24_1">
    <p:spTree>
      <p:nvGrpSpPr>
        <p:cNvPr id="347" name="Shape 347"/>
        <p:cNvGrpSpPr/>
        <p:nvPr/>
      </p:nvGrpSpPr>
      <p:grpSpPr>
        <a:xfrm>
          <a:off x="0" y="0"/>
          <a:ext cx="0" cy="0"/>
          <a:chOff x="0" y="0"/>
          <a:chExt cx="0" cy="0"/>
        </a:xfrm>
      </p:grpSpPr>
      <p:sp>
        <p:nvSpPr>
          <p:cNvPr id="348" name="Google Shape;348;p54"/>
          <p:cNvSpPr txBox="1"/>
          <p:nvPr>
            <p:ph idx="1" type="body"/>
          </p:nvPr>
        </p:nvSpPr>
        <p:spPr>
          <a:xfrm>
            <a:off x="687900" y="292725"/>
            <a:ext cx="1471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349" name="Google Shape;349;p54"/>
          <p:cNvSpPr txBox="1"/>
          <p:nvPr>
            <p:ph idx="2" type="body"/>
          </p:nvPr>
        </p:nvSpPr>
        <p:spPr>
          <a:xfrm>
            <a:off x="5484300" y="292725"/>
            <a:ext cx="2997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indent="-279400" lvl="1" marL="914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indent="-279400" lvl="2" marL="1371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indent="-279400" lvl="3" marL="1828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indent="-279400" lvl="4" marL="22860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indent="-279400" lvl="5" marL="2743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indent="-279400" lvl="6" marL="3200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indent="-279400" lvl="7" marL="3657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indent="-279400" lvl="8" marL="4114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TITLE_AND_BODY_1_1">
    <p:spTree>
      <p:nvGrpSpPr>
        <p:cNvPr id="350" name="Shape 350"/>
        <p:cNvGrpSpPr/>
        <p:nvPr/>
      </p:nvGrpSpPr>
      <p:grpSpPr>
        <a:xfrm>
          <a:off x="0" y="0"/>
          <a:ext cx="0" cy="0"/>
          <a:chOff x="0" y="0"/>
          <a:chExt cx="0" cy="0"/>
        </a:xfrm>
      </p:grpSpPr>
      <p:sp>
        <p:nvSpPr>
          <p:cNvPr id="351" name="Google Shape;351;p5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5"/>
          <p:cNvSpPr txBox="1"/>
          <p:nvPr>
            <p:ph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3" name="Google Shape;353;p55"/>
          <p:cNvSpPr txBox="1"/>
          <p:nvPr>
            <p:ph idx="1" type="body"/>
          </p:nvPr>
        </p:nvSpPr>
        <p:spPr>
          <a:xfrm>
            <a:off x="311700" y="1194734"/>
            <a:ext cx="8520600" cy="3851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54" name="Google Shape;354;p55"/>
          <p:cNvSpPr txBox="1"/>
          <p:nvPr>
            <p:ph idx="12" type="sldNum"/>
          </p:nvPr>
        </p:nvSpPr>
        <p:spPr>
          <a:xfrm>
            <a:off x="8832297" y="4863993"/>
            <a:ext cx="311400" cy="192900"/>
          </a:xfrm>
          <a:prstGeom prst="rect">
            <a:avLst/>
          </a:prstGeom>
          <a:noFill/>
          <a:ln>
            <a:noFill/>
          </a:ln>
        </p:spPr>
        <p:txBody>
          <a:bodyPr anchorCtr="0" anchor="ctr" bIns="91425" lIns="91425" spcFirstLastPara="1" rIns="91425" wrap="square" tIns="91425">
            <a:normAutofit fontScale="25000" lnSpcReduction="20000"/>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5"/>
          <p:cNvSpPr txBox="1"/>
          <p:nvPr>
            <p:ph idx="2" type="subTitle"/>
          </p:nvPr>
        </p:nvSpPr>
        <p:spPr>
          <a:xfrm>
            <a:off x="311699" y="712926"/>
            <a:ext cx="8520600" cy="48180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40" name="Google Shape;40;p9"/>
          <p:cNvSpPr txBox="1"/>
          <p:nvPr>
            <p:ph idx="12" type="sldNum"/>
          </p:nvPr>
        </p:nvSpPr>
        <p:spPr>
          <a:xfrm>
            <a:off x="8472458" y="4663217"/>
            <a:ext cx="548700" cy="393600"/>
          </a:xfrm>
          <a:prstGeom prst="rect">
            <a:avLst/>
          </a:prstGeom>
          <a:noFill/>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7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359800" y="4851000"/>
            <a:ext cx="261300" cy="292500"/>
          </a:xfrm>
          <a:prstGeom prst="rect">
            <a:avLst/>
          </a:prstGeom>
          <a:solidFill>
            <a:schemeClr val="accent3"/>
          </a:solidFill>
          <a:ln>
            <a:noFill/>
          </a:ln>
        </p:spPr>
        <p:txBody>
          <a:bodyPr anchorCtr="0" anchor="ctr" bIns="91425" lIns="0" spcFirstLastPara="1" rIns="0" wrap="square" tIns="0">
            <a:noAutofit/>
          </a:bodyPr>
          <a:lstStyle>
            <a:lvl1pPr lvl="0" rtl="0" algn="ctr">
              <a:buNone/>
              <a:defRPr sz="1100">
                <a:solidFill>
                  <a:schemeClr val="accent2"/>
                </a:solidFill>
                <a:latin typeface="Lexend SemiBold"/>
                <a:ea typeface="Lexend SemiBold"/>
                <a:cs typeface="Lexend SemiBold"/>
                <a:sym typeface="Lexend SemiBold"/>
              </a:defRPr>
            </a:lvl1pPr>
            <a:lvl2pPr lvl="1" rtl="0" algn="ctr">
              <a:buNone/>
              <a:defRPr sz="1100">
                <a:solidFill>
                  <a:schemeClr val="accent2"/>
                </a:solidFill>
                <a:latin typeface="Lexend SemiBold"/>
                <a:ea typeface="Lexend SemiBold"/>
                <a:cs typeface="Lexend SemiBold"/>
                <a:sym typeface="Lexend SemiBold"/>
              </a:defRPr>
            </a:lvl2pPr>
            <a:lvl3pPr lvl="2" rtl="0" algn="ctr">
              <a:buNone/>
              <a:defRPr sz="1100">
                <a:solidFill>
                  <a:schemeClr val="accent2"/>
                </a:solidFill>
                <a:latin typeface="Lexend SemiBold"/>
                <a:ea typeface="Lexend SemiBold"/>
                <a:cs typeface="Lexend SemiBold"/>
                <a:sym typeface="Lexend SemiBold"/>
              </a:defRPr>
            </a:lvl3pPr>
            <a:lvl4pPr lvl="3" rtl="0" algn="ctr">
              <a:buNone/>
              <a:defRPr sz="1100">
                <a:solidFill>
                  <a:schemeClr val="accent2"/>
                </a:solidFill>
                <a:latin typeface="Lexend SemiBold"/>
                <a:ea typeface="Lexend SemiBold"/>
                <a:cs typeface="Lexend SemiBold"/>
                <a:sym typeface="Lexend SemiBold"/>
              </a:defRPr>
            </a:lvl4pPr>
            <a:lvl5pPr lvl="4" rtl="0" algn="ctr">
              <a:buNone/>
              <a:defRPr sz="1100">
                <a:solidFill>
                  <a:schemeClr val="accent2"/>
                </a:solidFill>
                <a:latin typeface="Lexend SemiBold"/>
                <a:ea typeface="Lexend SemiBold"/>
                <a:cs typeface="Lexend SemiBold"/>
                <a:sym typeface="Lexend SemiBold"/>
              </a:defRPr>
            </a:lvl5pPr>
            <a:lvl6pPr lvl="5" rtl="0" algn="ctr">
              <a:buNone/>
              <a:defRPr sz="1100">
                <a:solidFill>
                  <a:schemeClr val="accent2"/>
                </a:solidFill>
                <a:latin typeface="Lexend SemiBold"/>
                <a:ea typeface="Lexend SemiBold"/>
                <a:cs typeface="Lexend SemiBold"/>
                <a:sym typeface="Lexend SemiBold"/>
              </a:defRPr>
            </a:lvl6pPr>
            <a:lvl7pPr lvl="6" rtl="0" algn="ctr">
              <a:buNone/>
              <a:defRPr sz="1100">
                <a:solidFill>
                  <a:schemeClr val="accent2"/>
                </a:solidFill>
                <a:latin typeface="Lexend SemiBold"/>
                <a:ea typeface="Lexend SemiBold"/>
                <a:cs typeface="Lexend SemiBold"/>
                <a:sym typeface="Lexend SemiBold"/>
              </a:defRPr>
            </a:lvl7pPr>
            <a:lvl8pPr lvl="7" rtl="0" algn="ctr">
              <a:buNone/>
              <a:defRPr sz="1100">
                <a:solidFill>
                  <a:schemeClr val="accent2"/>
                </a:solidFill>
                <a:latin typeface="Lexend SemiBold"/>
                <a:ea typeface="Lexend SemiBold"/>
                <a:cs typeface="Lexend SemiBold"/>
                <a:sym typeface="Lexend SemiBold"/>
              </a:defRPr>
            </a:lvl8pPr>
            <a:lvl9pPr lvl="8" rtl="0" algn="ctr">
              <a:buNone/>
              <a:defRPr sz="1100">
                <a:solidFill>
                  <a:schemeClr val="accent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163200" y="76200"/>
            <a:ext cx="8457900" cy="9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p:txBody>
      </p:sp>
      <p:sp>
        <p:nvSpPr>
          <p:cNvPr id="8" name="Google Shape;8;p1"/>
          <p:cNvSpPr txBox="1"/>
          <p:nvPr>
            <p:ph idx="1" type="body"/>
          </p:nvPr>
        </p:nvSpPr>
        <p:spPr>
          <a:xfrm>
            <a:off x="136825" y="2540475"/>
            <a:ext cx="4209300" cy="2141700"/>
          </a:xfrm>
          <a:prstGeom prst="rect">
            <a:avLst/>
          </a:prstGeom>
          <a:noFill/>
          <a:ln>
            <a:noFill/>
          </a:ln>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indent="-323850" lvl="1" marL="91440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indent="-317500" lvl="2" marL="13716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indent="-311150" lvl="3" marL="182880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indent="-304800" lvl="4" marL="22860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indent="-298450" lvl="5" marL="274320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indent="-292100" lvl="6" marL="32004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indent="-285750" lvl="7" marL="365760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www.1edtech.org/standards/lt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20.png"/><Relationship Id="rId7"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1.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docs.openedx.org/projects/xblock/en/latest/xblock-tutorial/overview/introduction.html" TargetMode="External"/><Relationship Id="rId4" Type="http://schemas.openxmlformats.org/officeDocument/2006/relationships/hyperlink" Target="https://docs.openedx.org/projects/xblock/en/latest/xblock-tutorial/overview/introduction.html" TargetMode="External"/><Relationship Id="rId9" Type="http://schemas.openxmlformats.org/officeDocument/2006/relationships/image" Target="../media/image51.png"/><Relationship Id="rId5" Type="http://schemas.openxmlformats.org/officeDocument/2006/relationships/hyperlink" Target="https://docs.openedx.org/projects/xblock/en/latest/xblock-tutorial/overview/introduction.html" TargetMode="External"/><Relationship Id="rId6" Type="http://schemas.openxmlformats.org/officeDocument/2006/relationships/hyperlink" Target="https://docs.openedx.org/projects/xblock/en/latest/index.html" TargetMode="External"/><Relationship Id="rId7" Type="http://schemas.openxmlformats.org/officeDocument/2006/relationships/hyperlink" Target="https://appsembler.com/glossary/xblocks-overview/#2-understanding-xblocks-in-open-edx" TargetMode="External"/><Relationship Id="rId8"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1.png"/><Relationship Id="rId5" Type="http://schemas.openxmlformats.org/officeDocument/2006/relationships/image" Target="../media/image5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674925" y="289225"/>
            <a:ext cx="65817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Sandbox</a:t>
            </a:r>
            <a:endParaRPr sz="3600">
              <a:solidFill>
                <a:schemeClr val="dk1"/>
              </a:solidFill>
              <a:latin typeface="Lexend"/>
              <a:ea typeface="Lexend"/>
              <a:cs typeface="Lexend"/>
              <a:sym typeface="Lexend"/>
            </a:endParaRPr>
          </a:p>
        </p:txBody>
      </p:sp>
      <p:sp>
        <p:nvSpPr>
          <p:cNvPr id="361" name="Google Shape;361;p56"/>
          <p:cNvSpPr txBox="1"/>
          <p:nvPr/>
        </p:nvSpPr>
        <p:spPr>
          <a:xfrm>
            <a:off x="1461700" y="1107750"/>
            <a:ext cx="615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Lexend"/>
                <a:ea typeface="Lexend"/>
                <a:cs typeface="Lexend"/>
                <a:sym typeface="Lexend"/>
              </a:rPr>
              <a:t>https://pariscon2025.edly.space</a:t>
            </a:r>
            <a:endParaRPr sz="2800">
              <a:latin typeface="Lexend"/>
              <a:ea typeface="Lexend"/>
              <a:cs typeface="Lexend"/>
              <a:sym typeface="Lexend"/>
            </a:endParaRPr>
          </a:p>
        </p:txBody>
      </p:sp>
      <p:pic>
        <p:nvPicPr>
          <p:cNvPr id="362" name="Google Shape;362;p56"/>
          <p:cNvPicPr preferRelativeResize="0"/>
          <p:nvPr/>
        </p:nvPicPr>
        <p:blipFill>
          <a:blip r:embed="rId3">
            <a:alphaModFix/>
          </a:blip>
          <a:stretch>
            <a:fillRect/>
          </a:stretch>
        </p:blipFill>
        <p:spPr>
          <a:xfrm>
            <a:off x="2802550" y="1717400"/>
            <a:ext cx="3380125" cy="338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451" name="Google Shape;451;p65"/>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452" name="Google Shape;452;p65"/>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453" name="Google Shape;453;p65"/>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454" name="Google Shape;454;p65"/>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455" name="Google Shape;455;p65"/>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456" name="Google Shape;456;p65"/>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457" name="Google Shape;457;p65"/>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458" name="Google Shape;458;p65"/>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Lexend Medium"/>
                <a:ea typeface="Lexend Medium"/>
                <a:cs typeface="Lexend Medium"/>
                <a:sym typeface="Lexend Medium"/>
              </a:rPr>
              <a:t>Stateful</a:t>
            </a:r>
            <a:endParaRPr sz="1600">
              <a:solidFill>
                <a:schemeClr val="lt1"/>
              </a:solidFill>
              <a:latin typeface="Lexend ExtraLight"/>
              <a:ea typeface="Lexend ExtraLight"/>
              <a:cs typeface="Lexend ExtraLight"/>
              <a:sym typeface="Lexend ExtraLight"/>
            </a:endParaRPr>
          </a:p>
        </p:txBody>
      </p:sp>
      <p:cxnSp>
        <p:nvCxnSpPr>
          <p:cNvPr id="459" name="Google Shape;459;p65"/>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460" name="Google Shape;460;p65"/>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466" name="Google Shape;466;p66"/>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467" name="Google Shape;467;p66"/>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468" name="Google Shape;468;p66"/>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lt1"/>
                </a:solidFill>
                <a:latin typeface="Lexend Medium"/>
                <a:ea typeface="Lexend Medium"/>
                <a:cs typeface="Lexend Medium"/>
                <a:sym typeface="Lexend Medium"/>
              </a:rPr>
              <a:t>Independent</a:t>
            </a:r>
            <a:endParaRPr sz="2000">
              <a:solidFill>
                <a:schemeClr val="lt1"/>
              </a:solidFill>
              <a:latin typeface="Lexend Medium"/>
              <a:ea typeface="Lexend Medium"/>
              <a:cs typeface="Lexend Medium"/>
              <a:sym typeface="Lexend Medium"/>
            </a:endParaRPr>
          </a:p>
        </p:txBody>
      </p:sp>
      <p:sp>
        <p:nvSpPr>
          <p:cNvPr id="469" name="Google Shape;469;p66"/>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470" name="Google Shape;470;p66"/>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471" name="Google Shape;471;p66"/>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472" name="Google Shape;472;p66"/>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473" name="Google Shape;473;p66"/>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474" name="Google Shape;474;p66"/>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475" name="Google Shape;475;p66"/>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481" name="Google Shape;481;p67"/>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482" name="Google Shape;482;p67"/>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483" name="Google Shape;483;p67"/>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484" name="Google Shape;484;p67"/>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485" name="Google Shape;485;p67"/>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486" name="Google Shape;486;p67"/>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lt1"/>
                </a:solidFill>
                <a:latin typeface="Lexend Medium"/>
                <a:ea typeface="Lexend Medium"/>
                <a:cs typeface="Lexend Medium"/>
                <a:sym typeface="Lexend Medium"/>
              </a:rPr>
              <a:t>Interoperable</a:t>
            </a:r>
            <a:endParaRPr sz="1800">
              <a:solidFill>
                <a:schemeClr val="lt1"/>
              </a:solidFill>
              <a:latin typeface="Lexend ExtraLight"/>
              <a:ea typeface="Lexend ExtraLight"/>
              <a:cs typeface="Lexend ExtraLight"/>
              <a:sym typeface="Lexend ExtraLight"/>
            </a:endParaRPr>
          </a:p>
        </p:txBody>
      </p:sp>
      <p:sp>
        <p:nvSpPr>
          <p:cNvPr id="487" name="Google Shape;487;p67"/>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488" name="Google Shape;488;p67"/>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489" name="Google Shape;489;p67"/>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490" name="Google Shape;490;p67"/>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496" name="Google Shape;496;p68"/>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497" name="Google Shape;497;p68"/>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498" name="Google Shape;498;p68"/>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499" name="Google Shape;499;p68"/>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chemeClr val="lt1"/>
                </a:solidFill>
                <a:latin typeface="Lexend Medium"/>
                <a:ea typeface="Lexend Medium"/>
                <a:cs typeface="Lexend Medium"/>
                <a:sym typeface="Lexend Medium"/>
              </a:rPr>
              <a:t>Shareable</a:t>
            </a:r>
            <a:r>
              <a:rPr lang="en" sz="1800">
                <a:solidFill>
                  <a:schemeClr val="lt1"/>
                </a:solidFill>
                <a:latin typeface="Lexend ExtraLight"/>
                <a:ea typeface="Lexend ExtraLight"/>
                <a:cs typeface="Lexend ExtraLight"/>
                <a:sym typeface="Lexend ExtraLight"/>
              </a:rPr>
              <a:t>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500" name="Google Shape;500;p68"/>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501" name="Google Shape;501;p68"/>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502" name="Google Shape;502;p68"/>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503" name="Google Shape;503;p68"/>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504" name="Google Shape;504;p68"/>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05" name="Google Shape;505;p68"/>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511" name="Google Shape;511;p69"/>
          <p:cNvSpPr txBox="1"/>
          <p:nvPr/>
        </p:nvSpPr>
        <p:spPr>
          <a:xfrm>
            <a:off x="1020475" y="306062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000">
                <a:solidFill>
                  <a:schemeClr val="lt1"/>
                </a:solidFill>
                <a:latin typeface="Lexend Medium"/>
                <a:ea typeface="Lexend Medium"/>
                <a:cs typeface="Lexend Medium"/>
                <a:sym typeface="Lexend Medium"/>
              </a:rPr>
              <a:t>Customizable</a:t>
            </a:r>
            <a:endParaRPr sz="1600">
              <a:solidFill>
                <a:schemeClr val="lt1"/>
              </a:solidFill>
              <a:latin typeface="Lexend ExtraLight"/>
              <a:ea typeface="Lexend ExtraLight"/>
              <a:cs typeface="Lexend ExtraLight"/>
              <a:sym typeface="Lexend ExtraLight"/>
            </a:endParaRPr>
          </a:p>
        </p:txBody>
      </p:sp>
      <p:sp>
        <p:nvSpPr>
          <p:cNvPr id="512" name="Google Shape;512;p69"/>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513" name="Google Shape;513;p69"/>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514" name="Google Shape;514;p69"/>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515" name="Google Shape;515;p69"/>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516" name="Google Shape;516;p69"/>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517" name="Google Shape;517;p69"/>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518" name="Google Shape;518;p69"/>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519" name="Google Shape;519;p69"/>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20" name="Google Shape;520;p69"/>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0"/>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526" name="Google Shape;526;p70"/>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527" name="Google Shape;527;p70"/>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000">
                <a:solidFill>
                  <a:schemeClr val="lt1"/>
                </a:solidFill>
                <a:latin typeface="Lexend Medium"/>
                <a:ea typeface="Lexend Medium"/>
                <a:cs typeface="Lexend Medium"/>
                <a:sym typeface="Lexend Medium"/>
              </a:rPr>
              <a:t>Extensible</a:t>
            </a:r>
            <a:endParaRPr sz="1600">
              <a:solidFill>
                <a:schemeClr val="lt1"/>
              </a:solidFill>
              <a:latin typeface="Lexend ExtraLight"/>
              <a:ea typeface="Lexend ExtraLight"/>
              <a:cs typeface="Lexend ExtraLight"/>
              <a:sym typeface="Lexend ExtraLight"/>
            </a:endParaRPr>
          </a:p>
        </p:txBody>
      </p:sp>
      <p:sp>
        <p:nvSpPr>
          <p:cNvPr id="528" name="Google Shape;528;p70"/>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529" name="Google Shape;529;p70"/>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530" name="Google Shape;530;p70"/>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531" name="Google Shape;531;p70"/>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532" name="Google Shape;532;p70"/>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533" name="Google Shape;533;p70"/>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534" name="Google Shape;534;p70"/>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35" name="Google Shape;535;p70"/>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1"/>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541" name="Google Shape;541;p71"/>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542" name="Google Shape;542;p71"/>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543" name="Google Shape;543;p71"/>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544" name="Google Shape;544;p71"/>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545" name="Google Shape;545;p71"/>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546" name="Google Shape;546;p71"/>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547" name="Google Shape;547;p71"/>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548" name="Google Shape;548;p71"/>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549" name="Google Shape;549;p71"/>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50" name="Google Shape;550;p71"/>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000">
                <a:solidFill>
                  <a:schemeClr val="lt1"/>
                </a:solidFill>
                <a:latin typeface="Lexend Medium"/>
                <a:ea typeface="Lexend Medium"/>
                <a:cs typeface="Lexend Medium"/>
                <a:sym typeface="Lexend Medium"/>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556" name="Google Shape;556;p72"/>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557" name="Google Shape;557;p72"/>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558" name="Google Shape;558;p72"/>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559" name="Google Shape;559;p72"/>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560" name="Google Shape;560;p72"/>
          <p:cNvSpPr txBox="1"/>
          <p:nvPr/>
        </p:nvSpPr>
        <p:spPr>
          <a:xfrm>
            <a:off x="6437350" y="3575275"/>
            <a:ext cx="2454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Lexend Medium"/>
                <a:ea typeface="Lexend Medium"/>
                <a:cs typeface="Lexend Medium"/>
                <a:sym typeface="Lexend Medium"/>
              </a:rPr>
              <a:t>Third party Integrations</a:t>
            </a:r>
            <a:endParaRPr sz="2000">
              <a:solidFill>
                <a:schemeClr val="lt1"/>
              </a:solidFill>
              <a:latin typeface="Lexend Medium"/>
              <a:ea typeface="Lexend Medium"/>
              <a:cs typeface="Lexend Medium"/>
              <a:sym typeface="Lexend Medium"/>
            </a:endParaRPr>
          </a:p>
        </p:txBody>
      </p:sp>
      <p:sp>
        <p:nvSpPr>
          <p:cNvPr id="561" name="Google Shape;561;p72"/>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562" name="Google Shape;562;p72"/>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ExtraLight"/>
                <a:ea typeface="Lexend ExtraLight"/>
                <a:cs typeface="Lexend ExtraLight"/>
                <a:sym typeface="Lexend ExtraLight"/>
              </a:rPr>
              <a:t>Highly Interactive</a:t>
            </a:r>
            <a:endParaRPr sz="2000">
              <a:latin typeface="Lexend ExtraLight"/>
              <a:ea typeface="Lexend ExtraLight"/>
              <a:cs typeface="Lexend ExtraLight"/>
              <a:sym typeface="Lexend ExtraLight"/>
            </a:endParaRPr>
          </a:p>
        </p:txBody>
      </p:sp>
      <p:sp>
        <p:nvSpPr>
          <p:cNvPr id="563" name="Google Shape;563;p72"/>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564" name="Google Shape;564;p72"/>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65" name="Google Shape;565;p72"/>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3"/>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Course structure XBlocks</a:t>
            </a:r>
            <a:endParaRPr sz="3600"/>
          </a:p>
        </p:txBody>
      </p:sp>
      <p:sp>
        <p:nvSpPr>
          <p:cNvPr id="571" name="Google Shape;571;p73"/>
          <p:cNvSpPr/>
          <p:nvPr/>
        </p:nvSpPr>
        <p:spPr>
          <a:xfrm>
            <a:off x="228600" y="2423070"/>
            <a:ext cx="2692200" cy="1279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572" name="Google Shape;572;p73"/>
          <p:cNvPicPr preferRelativeResize="0"/>
          <p:nvPr/>
        </p:nvPicPr>
        <p:blipFill rotWithShape="1">
          <a:blip r:embed="rId3">
            <a:alphaModFix/>
          </a:blip>
          <a:srcRect b="0" l="0" r="0" t="0"/>
          <a:stretch/>
        </p:blipFill>
        <p:spPr>
          <a:xfrm>
            <a:off x="4419451" y="1737270"/>
            <a:ext cx="304800" cy="304800"/>
          </a:xfrm>
          <a:prstGeom prst="rect">
            <a:avLst/>
          </a:prstGeom>
          <a:noFill/>
          <a:ln>
            <a:noFill/>
          </a:ln>
        </p:spPr>
      </p:pic>
      <p:sp>
        <p:nvSpPr>
          <p:cNvPr id="573" name="Google Shape;573;p73"/>
          <p:cNvSpPr txBox="1"/>
          <p:nvPr/>
        </p:nvSpPr>
        <p:spPr>
          <a:xfrm>
            <a:off x="3225700" y="2194470"/>
            <a:ext cx="26925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800">
                <a:solidFill>
                  <a:schemeClr val="lt1"/>
                </a:solidFill>
                <a:latin typeface="Lexend"/>
                <a:ea typeface="Lexend"/>
                <a:cs typeface="Lexend"/>
                <a:sym typeface="Lexend"/>
              </a:rPr>
              <a:t>Vertical XBlock</a:t>
            </a:r>
            <a:endParaRPr i="0" sz="1800" u="none" cap="none" strike="noStrike">
              <a:solidFill>
                <a:srgbClr val="616161"/>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sz="1600">
              <a:solidFill>
                <a:srgbClr val="61616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Compose different units on a single screen.</a:t>
            </a:r>
            <a:endParaRPr sz="1800">
              <a:latin typeface="Lexend ExtraLight"/>
              <a:ea typeface="Lexend ExtraLight"/>
              <a:cs typeface="Lexend ExtraLight"/>
              <a:sym typeface="Lexend ExtraLight"/>
            </a:endParaRPr>
          </a:p>
        </p:txBody>
      </p:sp>
      <p:pic>
        <p:nvPicPr>
          <p:cNvPr descr="image.png" id="574" name="Google Shape;574;p73"/>
          <p:cNvPicPr preferRelativeResize="0"/>
          <p:nvPr/>
        </p:nvPicPr>
        <p:blipFill rotWithShape="1">
          <a:blip r:embed="rId4">
            <a:alphaModFix/>
          </a:blip>
          <a:srcRect b="0" l="0" r="0" t="0"/>
          <a:stretch/>
        </p:blipFill>
        <p:spPr>
          <a:xfrm>
            <a:off x="7416700" y="1737270"/>
            <a:ext cx="304800" cy="304800"/>
          </a:xfrm>
          <a:prstGeom prst="rect">
            <a:avLst/>
          </a:prstGeom>
          <a:noFill/>
          <a:ln>
            <a:noFill/>
          </a:ln>
        </p:spPr>
      </p:pic>
      <p:sp>
        <p:nvSpPr>
          <p:cNvPr id="575" name="Google Shape;575;p73"/>
          <p:cNvSpPr txBox="1"/>
          <p:nvPr/>
        </p:nvSpPr>
        <p:spPr>
          <a:xfrm>
            <a:off x="6222950" y="2194470"/>
            <a:ext cx="2692200" cy="163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800">
                <a:solidFill>
                  <a:schemeClr val="lt1"/>
                </a:solidFill>
                <a:latin typeface="Lexend"/>
                <a:ea typeface="Lexend"/>
                <a:cs typeface="Lexend"/>
                <a:sym typeface="Lexend"/>
              </a:rPr>
              <a:t>Conditional XBlock</a:t>
            </a:r>
            <a:endParaRPr i="0" sz="1800" u="none" cap="none" strike="noStrike">
              <a:solidFill>
                <a:srgbClr val="616161"/>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sz="1600">
              <a:solidFill>
                <a:srgbClr val="61616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Displays content based on learner performance or actions, enabling adaptive learning paths.</a:t>
            </a:r>
            <a:endParaRPr sz="1800">
              <a:latin typeface="Lexend ExtraLight"/>
              <a:ea typeface="Lexend ExtraLight"/>
              <a:cs typeface="Lexend ExtraLight"/>
              <a:sym typeface="Lexend ExtraLight"/>
            </a:endParaRPr>
          </a:p>
        </p:txBody>
      </p:sp>
      <p:pic>
        <p:nvPicPr>
          <p:cNvPr descr="image.png" id="576" name="Google Shape;576;p73"/>
          <p:cNvPicPr preferRelativeResize="0"/>
          <p:nvPr/>
        </p:nvPicPr>
        <p:blipFill rotWithShape="1">
          <a:blip r:embed="rId5">
            <a:alphaModFix/>
          </a:blip>
          <a:srcRect b="0" l="0" r="0" t="0"/>
          <a:stretch/>
        </p:blipFill>
        <p:spPr>
          <a:xfrm>
            <a:off x="1422350" y="1737270"/>
            <a:ext cx="304800" cy="304800"/>
          </a:xfrm>
          <a:prstGeom prst="rect">
            <a:avLst/>
          </a:prstGeom>
          <a:noFill/>
          <a:ln>
            <a:noFill/>
          </a:ln>
        </p:spPr>
      </p:pic>
      <p:sp>
        <p:nvSpPr>
          <p:cNvPr id="577" name="Google Shape;577;p73"/>
          <p:cNvSpPr txBox="1"/>
          <p:nvPr/>
        </p:nvSpPr>
        <p:spPr>
          <a:xfrm>
            <a:off x="228600" y="2194470"/>
            <a:ext cx="2692200" cy="163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800">
                <a:solidFill>
                  <a:schemeClr val="lt1"/>
                </a:solidFill>
                <a:latin typeface="Lexend"/>
                <a:ea typeface="Lexend"/>
                <a:cs typeface="Lexend"/>
                <a:sym typeface="Lexend"/>
              </a:rPr>
              <a:t>Sequential XBlock</a:t>
            </a:r>
            <a:endParaRPr i="0" sz="1800" u="none" cap="none" strike="noStrike">
              <a:solidFill>
                <a:srgbClr val="616161"/>
              </a:solidFill>
              <a:latin typeface="Lexend"/>
              <a:ea typeface="Lexend"/>
              <a:cs typeface="Lexend"/>
              <a:sym typeface="Lexend"/>
            </a:endParaRPr>
          </a:p>
          <a:p>
            <a:pPr indent="0" lvl="0" marL="0" marR="0" rtl="0" algn="ctr">
              <a:lnSpc>
                <a:spcPct val="100000"/>
              </a:lnSpc>
              <a:spcBef>
                <a:spcPts val="0"/>
              </a:spcBef>
              <a:spcAft>
                <a:spcPts val="0"/>
              </a:spcAft>
              <a:buNone/>
            </a:pPr>
            <a:r>
              <a:t/>
            </a:r>
            <a:endParaRPr b="1" sz="1600">
              <a:solidFill>
                <a:srgbClr val="61616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Defines linear navigation across units in a course.</a:t>
            </a:r>
            <a:endParaRPr sz="1800">
              <a:solidFill>
                <a:schemeClr val="lt1"/>
              </a:solidFill>
              <a:latin typeface="Lexend ExtraLight"/>
              <a:ea typeface="Lexend ExtraLight"/>
              <a:cs typeface="Lexend ExtraLight"/>
              <a:sym typeface="Lexend ExtraLight"/>
            </a:endParaRPr>
          </a:p>
          <a:p>
            <a:pPr indent="0" lvl="0" marL="0" marR="0" rtl="0" algn="ctr">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Providing tab </a:t>
            </a:r>
            <a:r>
              <a:rPr lang="en" sz="1800">
                <a:solidFill>
                  <a:schemeClr val="lt1"/>
                </a:solidFill>
                <a:latin typeface="Lexend ExtraLight"/>
                <a:ea typeface="Lexend ExtraLight"/>
                <a:cs typeface="Lexend ExtraLight"/>
                <a:sym typeface="Lexend ExtraLight"/>
              </a:rPr>
              <a:t>experience</a:t>
            </a:r>
            <a:r>
              <a:rPr lang="en" sz="1800">
                <a:solidFill>
                  <a:schemeClr val="lt1"/>
                </a:solidFill>
                <a:latin typeface="Lexend ExtraLight"/>
                <a:ea typeface="Lexend ExtraLight"/>
                <a:cs typeface="Lexend ExtraLight"/>
                <a:sym typeface="Lexend ExtraLight"/>
              </a:rPr>
              <a:t> in edx-platform.</a:t>
            </a:r>
            <a:endParaRPr sz="1800">
              <a:latin typeface="Lexend ExtraLight"/>
              <a:ea typeface="Lexend ExtraLight"/>
              <a:cs typeface="Lexend ExtraLight"/>
              <a:sym typeface="Lexend ExtraLight"/>
            </a:endParaRPr>
          </a:p>
        </p:txBody>
      </p:sp>
      <p:cxnSp>
        <p:nvCxnSpPr>
          <p:cNvPr id="578" name="Google Shape;578;p73"/>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4"/>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Kinds of Xblocks</a:t>
            </a:r>
            <a:endParaRPr sz="2400"/>
          </a:p>
        </p:txBody>
      </p:sp>
      <p:sp>
        <p:nvSpPr>
          <p:cNvPr id="584" name="Google Shape;584;p74"/>
          <p:cNvSpPr txBox="1"/>
          <p:nvPr>
            <p:ph idx="4294967295" type="body"/>
          </p:nvPr>
        </p:nvSpPr>
        <p:spPr>
          <a:xfrm>
            <a:off x="439800" y="1565327"/>
            <a:ext cx="8520600" cy="3183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Char char="●"/>
            </a:pPr>
            <a:r>
              <a:rPr lang="en" sz="1800"/>
              <a:t>Non-graded XBlocks (Content Creation)</a:t>
            </a:r>
            <a:endParaRPr sz="1800"/>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HTML, Video, Poll XBlock</a:t>
            </a:r>
            <a:endParaRPr sz="1800">
              <a:latin typeface="Lexend ExtraLight"/>
              <a:ea typeface="Lexend ExtraLight"/>
              <a:cs typeface="Lexend ExtraLight"/>
              <a:sym typeface="Lexend ExtraLight"/>
            </a:endParaRPr>
          </a:p>
          <a:p>
            <a:pPr indent="0" lvl="0" marL="914400" rtl="0" algn="l">
              <a:lnSpc>
                <a:spcPct val="115000"/>
              </a:lnSpc>
              <a:spcBef>
                <a:spcPts val="1200"/>
              </a:spcBef>
              <a:spcAft>
                <a:spcPts val="0"/>
              </a:spcAft>
              <a:buNone/>
            </a:pPr>
            <a:r>
              <a:t/>
            </a:r>
            <a:endParaRPr sz="1800"/>
          </a:p>
          <a:p>
            <a:pPr indent="-342900" lvl="0" marL="457200" rtl="0" algn="l">
              <a:lnSpc>
                <a:spcPct val="115000"/>
              </a:lnSpc>
              <a:spcBef>
                <a:spcPts val="1200"/>
              </a:spcBef>
              <a:spcAft>
                <a:spcPts val="0"/>
              </a:spcAft>
              <a:buSzPts val="1800"/>
              <a:buChar char="●"/>
            </a:pPr>
            <a:r>
              <a:rPr lang="en" sz="1800"/>
              <a:t>Graded XBlocks (Assessment XBlocks)</a:t>
            </a:r>
            <a:endParaRPr sz="1800"/>
          </a:p>
          <a:p>
            <a:pPr indent="-342900" lvl="1" marL="914400" rtl="0" algn="l">
              <a:lnSpc>
                <a:spcPct val="115000"/>
              </a:lnSpc>
              <a:spcBef>
                <a:spcPts val="0"/>
              </a:spcBef>
              <a:spcAft>
                <a:spcPts val="0"/>
              </a:spcAft>
              <a:buSzPts val="1800"/>
              <a:buChar char="○"/>
            </a:pPr>
            <a:r>
              <a:rPr lang="en" sz="1800">
                <a:latin typeface="Lexend ExtraLight"/>
                <a:ea typeface="Lexend ExtraLight"/>
                <a:cs typeface="Lexend ExtraLight"/>
                <a:sym typeface="Lexend ExtraLight"/>
              </a:rPr>
              <a:t>Problem XBlocks, Drag &amp; Drop etc.</a:t>
            </a:r>
            <a:endParaRPr sz="1800">
              <a:latin typeface="Lexend ExtraLight"/>
              <a:ea typeface="Lexend ExtraLight"/>
              <a:cs typeface="Lexend ExtraLight"/>
              <a:sym typeface="Lexend ExtraLight"/>
            </a:endParaRPr>
          </a:p>
          <a:p>
            <a:pPr indent="0" lvl="0" marL="1371600" rtl="0" algn="l">
              <a:lnSpc>
                <a:spcPct val="115000"/>
              </a:lnSpc>
              <a:spcBef>
                <a:spcPts val="1200"/>
              </a:spcBef>
              <a:spcAft>
                <a:spcPts val="0"/>
              </a:spcAft>
              <a:buNone/>
            </a:pPr>
            <a:r>
              <a:t/>
            </a:r>
            <a:endParaRPr sz="1800">
              <a:latin typeface="Lexend ExtraLight"/>
              <a:ea typeface="Lexend ExtraLight"/>
              <a:cs typeface="Lexend ExtraLight"/>
              <a:sym typeface="Lexend ExtraLight"/>
            </a:endParaRPr>
          </a:p>
          <a:p>
            <a:pPr indent="0" lvl="0" marL="0" rtl="0" algn="l">
              <a:spcBef>
                <a:spcPts val="1200"/>
              </a:spcBef>
              <a:spcAft>
                <a:spcPts val="1200"/>
              </a:spcAft>
              <a:buNone/>
            </a:pPr>
            <a:r>
              <a:t/>
            </a:r>
            <a:endParaRPr sz="1800">
              <a:latin typeface="Arial"/>
              <a:ea typeface="Arial"/>
              <a:cs typeface="Arial"/>
              <a:sym typeface="Arial"/>
            </a:endParaRPr>
          </a:p>
        </p:txBody>
      </p:sp>
      <p:pic>
        <p:nvPicPr>
          <p:cNvPr id="585" name="Google Shape;585;p74"/>
          <p:cNvPicPr preferRelativeResize="0"/>
          <p:nvPr/>
        </p:nvPicPr>
        <p:blipFill>
          <a:blip r:embed="rId3">
            <a:alphaModFix/>
          </a:blip>
          <a:stretch>
            <a:fillRect/>
          </a:stretch>
        </p:blipFill>
        <p:spPr>
          <a:xfrm>
            <a:off x="6235800" y="2411875"/>
            <a:ext cx="2336750" cy="2336750"/>
          </a:xfrm>
          <a:prstGeom prst="rect">
            <a:avLst/>
          </a:prstGeom>
          <a:noFill/>
          <a:ln>
            <a:noFill/>
          </a:ln>
        </p:spPr>
      </p:pic>
      <p:cxnSp>
        <p:nvCxnSpPr>
          <p:cNvPr id="586" name="Google Shape;586;p74"/>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03700" y="355500"/>
            <a:ext cx="8421600" cy="13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Lexend Light"/>
                <a:ea typeface="Lexend Light"/>
                <a:cs typeface="Lexend Light"/>
                <a:sym typeface="Lexend Light"/>
              </a:rPr>
              <a:t>Let’s Walkthrough XBlocks</a:t>
            </a:r>
            <a:endParaRPr sz="6000">
              <a:latin typeface="Lexend Light"/>
              <a:ea typeface="Lexend Light"/>
              <a:cs typeface="Lexend Light"/>
              <a:sym typeface="Lexend Light"/>
            </a:endParaRPr>
          </a:p>
        </p:txBody>
      </p:sp>
      <p:sp>
        <p:nvSpPr>
          <p:cNvPr id="368" name="Google Shape;368;p57"/>
          <p:cNvSpPr txBox="1"/>
          <p:nvPr>
            <p:ph idx="1" type="subTitle"/>
          </p:nvPr>
        </p:nvSpPr>
        <p:spPr>
          <a:xfrm>
            <a:off x="333400" y="2020589"/>
            <a:ext cx="4703100" cy="94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Lexend Light"/>
                <a:ea typeface="Lexend Light"/>
                <a:cs typeface="Lexend Light"/>
                <a:sym typeface="Lexend Light"/>
              </a:rPr>
              <a:t>And Unleash the Power of Open edX</a:t>
            </a:r>
            <a:endParaRPr sz="2600">
              <a:latin typeface="Lexend Light"/>
              <a:ea typeface="Lexend Light"/>
              <a:cs typeface="Lexend Light"/>
              <a:sym typeface="Lexend Light"/>
            </a:endParaRPr>
          </a:p>
        </p:txBody>
      </p:sp>
      <p:pic>
        <p:nvPicPr>
          <p:cNvPr id="369" name="Google Shape;369;p57"/>
          <p:cNvPicPr preferRelativeResize="0"/>
          <p:nvPr/>
        </p:nvPicPr>
        <p:blipFill>
          <a:blip r:embed="rId3">
            <a:alphaModFix/>
          </a:blip>
          <a:stretch>
            <a:fillRect/>
          </a:stretch>
        </p:blipFill>
        <p:spPr>
          <a:xfrm>
            <a:off x="5912000" y="2542850"/>
            <a:ext cx="2774800" cy="2191075"/>
          </a:xfrm>
          <a:prstGeom prst="rect">
            <a:avLst/>
          </a:prstGeom>
          <a:noFill/>
          <a:ln>
            <a:noFill/>
          </a:ln>
        </p:spPr>
      </p:pic>
      <p:pic>
        <p:nvPicPr>
          <p:cNvPr id="370" name="Google Shape;370;p57"/>
          <p:cNvPicPr preferRelativeResize="0"/>
          <p:nvPr/>
        </p:nvPicPr>
        <p:blipFill>
          <a:blip r:embed="rId4">
            <a:alphaModFix/>
          </a:blip>
          <a:stretch>
            <a:fillRect/>
          </a:stretch>
        </p:blipFill>
        <p:spPr>
          <a:xfrm>
            <a:off x="457200" y="4175602"/>
            <a:ext cx="2047800" cy="5950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cxnSp>
        <p:nvCxnSpPr>
          <p:cNvPr id="591" name="Google Shape;591;p75"/>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592" name="Google Shape;592;p75"/>
          <p:cNvSpPr txBox="1"/>
          <p:nvPr>
            <p:ph idx="4294967295" type="title"/>
          </p:nvPr>
        </p:nvSpPr>
        <p:spPr>
          <a:xfrm>
            <a:off x="303700" y="279300"/>
            <a:ext cx="8421600" cy="13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chemeClr val="dk1"/>
                </a:solidFill>
              </a:rPr>
              <a:t>Content Creation</a:t>
            </a:r>
            <a:endParaRPr sz="4400">
              <a:solidFill>
                <a:schemeClr val="dk1"/>
              </a:solidFill>
            </a:endParaRPr>
          </a:p>
          <a:p>
            <a:pPr indent="0" lvl="0" marL="0" rtl="0" algn="ctr">
              <a:spcBef>
                <a:spcPts val="0"/>
              </a:spcBef>
              <a:spcAft>
                <a:spcPts val="0"/>
              </a:spcAft>
              <a:buNone/>
            </a:pPr>
            <a:r>
              <a:rPr lang="en" sz="4400">
                <a:solidFill>
                  <a:schemeClr val="dk1"/>
                </a:solidFill>
              </a:rPr>
              <a:t>(Non-Graded XBlocks)</a:t>
            </a:r>
            <a:endParaRPr sz="4400">
              <a:solidFill>
                <a:schemeClr val="dk1"/>
              </a:solidFill>
            </a:endParaRPr>
          </a:p>
        </p:txBody>
      </p:sp>
      <p:pic>
        <p:nvPicPr>
          <p:cNvPr id="593" name="Google Shape;593;p75"/>
          <p:cNvPicPr preferRelativeResize="0"/>
          <p:nvPr/>
        </p:nvPicPr>
        <p:blipFill rotWithShape="1">
          <a:blip r:embed="rId3">
            <a:alphaModFix/>
          </a:blip>
          <a:srcRect b="0" l="0" r="0" t="15426"/>
          <a:stretch/>
        </p:blipFill>
        <p:spPr>
          <a:xfrm>
            <a:off x="1711150" y="2397400"/>
            <a:ext cx="5761999" cy="242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6"/>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99" name="Google Shape;599;p76" title="Screenshot 2025-06-21 at 2.39.14 PM.png"/>
          <p:cNvPicPr preferRelativeResize="0"/>
          <p:nvPr/>
        </p:nvPicPr>
        <p:blipFill rotWithShape="1">
          <a:blip r:embed="rId3">
            <a:alphaModFix/>
          </a:blip>
          <a:srcRect b="0" l="0" r="0" t="16359"/>
          <a:stretch/>
        </p:blipFill>
        <p:spPr>
          <a:xfrm>
            <a:off x="1747475" y="1206775"/>
            <a:ext cx="7084826" cy="3650249"/>
          </a:xfrm>
          <a:prstGeom prst="rect">
            <a:avLst/>
          </a:prstGeom>
          <a:noFill/>
          <a:ln>
            <a:noFill/>
          </a:ln>
        </p:spPr>
      </p:pic>
      <p:sp>
        <p:nvSpPr>
          <p:cNvPr id="600" name="Google Shape;600;p76"/>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Text/HTML XBlocks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7"/>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Video </a:t>
            </a:r>
            <a:r>
              <a:rPr lang="en" sz="3400">
                <a:solidFill>
                  <a:schemeClr val="dk1"/>
                </a:solidFill>
              </a:rPr>
              <a:t>XBlocks</a:t>
            </a:r>
            <a:endParaRPr sz="2400"/>
          </a:p>
        </p:txBody>
      </p:sp>
      <p:cxnSp>
        <p:nvCxnSpPr>
          <p:cNvPr id="606" name="Google Shape;606;p77"/>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pic>
        <p:nvPicPr>
          <p:cNvPr id="607" name="Google Shape;607;p77" title="Screenshot 2025-06-21 at 2.46.10 PM.png"/>
          <p:cNvPicPr preferRelativeResize="0"/>
          <p:nvPr/>
        </p:nvPicPr>
        <p:blipFill>
          <a:blip r:embed="rId3">
            <a:alphaModFix/>
          </a:blip>
          <a:stretch>
            <a:fillRect/>
          </a:stretch>
        </p:blipFill>
        <p:spPr>
          <a:xfrm>
            <a:off x="4181398" y="1271175"/>
            <a:ext cx="4747577" cy="3134986"/>
          </a:xfrm>
          <a:prstGeom prst="rect">
            <a:avLst/>
          </a:prstGeom>
          <a:noFill/>
          <a:ln>
            <a:noFill/>
          </a:ln>
        </p:spPr>
      </p:pic>
      <p:sp>
        <p:nvSpPr>
          <p:cNvPr id="608" name="Google Shape;608;p77"/>
          <p:cNvSpPr txBox="1"/>
          <p:nvPr/>
        </p:nvSpPr>
        <p:spPr>
          <a:xfrm>
            <a:off x="228600" y="1508675"/>
            <a:ext cx="3475800" cy="26859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Video XBlock supports multiple formats.</a:t>
            </a:r>
            <a:endParaRPr sz="1800">
              <a:solidFill>
                <a:schemeClr val="lt1"/>
              </a:solidFill>
              <a:highlight>
                <a:srgbClr val="FFFFFF"/>
              </a:highlight>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r>
              <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HLS Video</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MP4 Video</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Webm Video </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Youtube Video</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OGG Video</a:t>
            </a:r>
            <a:endParaRPr sz="1800">
              <a:solidFill>
                <a:schemeClr val="lt1"/>
              </a:solidFill>
              <a:highlight>
                <a:srgbClr val="FFFFFF"/>
              </a:highlight>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highlight>
                  <a:srgbClr val="FFFFFF"/>
                </a:highlight>
                <a:latin typeface="Lexend ExtraLight"/>
                <a:ea typeface="Lexend ExtraLight"/>
                <a:cs typeface="Lexend ExtraLight"/>
                <a:sym typeface="Lexend ExtraLight"/>
              </a:rPr>
              <a:t>MPEG</a:t>
            </a:r>
            <a:endParaRPr sz="1800">
              <a:solidFill>
                <a:schemeClr val="lt1"/>
              </a:solidFill>
              <a:highlight>
                <a:srgbClr val="FFFFFF"/>
              </a:highlight>
              <a:latin typeface="Lexend ExtraLight"/>
              <a:ea typeface="Lexend ExtraLight"/>
              <a:cs typeface="Lexend ExtraLight"/>
              <a:sym typeface="Lexend Extra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8"/>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14" name="Google Shape;614;p78"/>
          <p:cNvSpPr txBox="1"/>
          <p:nvPr/>
        </p:nvSpPr>
        <p:spPr>
          <a:xfrm>
            <a:off x="700000" y="657200"/>
            <a:ext cx="1020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Pie</a:t>
            </a:r>
            <a:endParaRPr b="1" sz="1700">
              <a:solidFill>
                <a:schemeClr val="lt1"/>
              </a:solidFill>
              <a:latin typeface="Lexend"/>
              <a:ea typeface="Lexend"/>
              <a:cs typeface="Lexend"/>
              <a:sym typeface="Lexend"/>
            </a:endParaRPr>
          </a:p>
        </p:txBody>
      </p:sp>
      <p:sp>
        <p:nvSpPr>
          <p:cNvPr id="615" name="Google Shape;615;p78"/>
          <p:cNvSpPr txBox="1"/>
          <p:nvPr/>
        </p:nvSpPr>
        <p:spPr>
          <a:xfrm>
            <a:off x="3824200" y="657200"/>
            <a:ext cx="9036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Line</a:t>
            </a:r>
            <a:endParaRPr b="1" sz="1700">
              <a:solidFill>
                <a:schemeClr val="lt1"/>
              </a:solidFill>
              <a:latin typeface="Lexend"/>
              <a:ea typeface="Lexend"/>
              <a:cs typeface="Lexend"/>
              <a:sym typeface="Lexend"/>
            </a:endParaRPr>
          </a:p>
        </p:txBody>
      </p:sp>
      <p:sp>
        <p:nvSpPr>
          <p:cNvPr id="616" name="Google Shape;616;p78"/>
          <p:cNvSpPr txBox="1"/>
          <p:nvPr/>
        </p:nvSpPr>
        <p:spPr>
          <a:xfrm>
            <a:off x="7177000" y="657200"/>
            <a:ext cx="6846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Bar</a:t>
            </a:r>
            <a:endParaRPr b="1" sz="1700">
              <a:solidFill>
                <a:schemeClr val="lt1"/>
              </a:solidFill>
              <a:latin typeface="Lexend"/>
              <a:ea typeface="Lexend"/>
              <a:cs typeface="Lexend"/>
              <a:sym typeface="Lexend"/>
            </a:endParaRPr>
          </a:p>
          <a:p>
            <a:pPr indent="0" lvl="0" marL="0" rtl="0" algn="l">
              <a:spcBef>
                <a:spcPts val="0"/>
              </a:spcBef>
              <a:spcAft>
                <a:spcPts val="0"/>
              </a:spcAft>
              <a:buNone/>
            </a:pPr>
            <a:r>
              <a:t/>
            </a:r>
            <a:endParaRPr b="1" sz="1700">
              <a:solidFill>
                <a:schemeClr val="lt1"/>
              </a:solidFill>
              <a:latin typeface="Lexend"/>
              <a:ea typeface="Lexend"/>
              <a:cs typeface="Lexend"/>
              <a:sym typeface="Lexend"/>
            </a:endParaRPr>
          </a:p>
        </p:txBody>
      </p:sp>
      <p:sp>
        <p:nvSpPr>
          <p:cNvPr id="617" name="Google Shape;617;p78"/>
          <p:cNvSpPr txBox="1"/>
          <p:nvPr/>
        </p:nvSpPr>
        <p:spPr>
          <a:xfrm>
            <a:off x="582675" y="4695800"/>
            <a:ext cx="11928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Column</a:t>
            </a:r>
            <a:endParaRPr b="1" sz="17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p:txBody>
      </p:sp>
      <p:sp>
        <p:nvSpPr>
          <p:cNvPr id="618" name="Google Shape;618;p78"/>
          <p:cNvSpPr txBox="1"/>
          <p:nvPr/>
        </p:nvSpPr>
        <p:spPr>
          <a:xfrm>
            <a:off x="3976600" y="4695800"/>
            <a:ext cx="1020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Area</a:t>
            </a:r>
            <a:endParaRPr b="1" sz="17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p:txBody>
      </p:sp>
      <p:sp>
        <p:nvSpPr>
          <p:cNvPr id="619" name="Google Shape;619;p78"/>
          <p:cNvSpPr txBox="1"/>
          <p:nvPr/>
        </p:nvSpPr>
        <p:spPr>
          <a:xfrm>
            <a:off x="7253200" y="4695800"/>
            <a:ext cx="1144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a:ea typeface="Lexend"/>
                <a:cs typeface="Lexend"/>
                <a:sym typeface="Lexend"/>
              </a:rPr>
              <a:t>Scatter</a:t>
            </a:r>
            <a:endParaRPr b="1" sz="17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p:txBody>
      </p:sp>
      <p:pic>
        <p:nvPicPr>
          <p:cNvPr id="620" name="Google Shape;620;p78" title="Screenshot 2025-06-19 at 10.30.11 PM.png"/>
          <p:cNvPicPr preferRelativeResize="0"/>
          <p:nvPr/>
        </p:nvPicPr>
        <p:blipFill>
          <a:blip r:embed="rId3">
            <a:alphaModFix/>
          </a:blip>
          <a:stretch>
            <a:fillRect/>
          </a:stretch>
        </p:blipFill>
        <p:spPr>
          <a:xfrm>
            <a:off x="304800" y="1085300"/>
            <a:ext cx="1938899" cy="1632953"/>
          </a:xfrm>
          <a:prstGeom prst="rect">
            <a:avLst/>
          </a:prstGeom>
          <a:noFill/>
          <a:ln>
            <a:noFill/>
          </a:ln>
        </p:spPr>
      </p:pic>
      <p:pic>
        <p:nvPicPr>
          <p:cNvPr id="621" name="Google Shape;621;p78" title="Screenshot 2025-06-19 at 10.30.33 PM.png"/>
          <p:cNvPicPr preferRelativeResize="0"/>
          <p:nvPr/>
        </p:nvPicPr>
        <p:blipFill>
          <a:blip r:embed="rId4">
            <a:alphaModFix/>
          </a:blip>
          <a:stretch>
            <a:fillRect/>
          </a:stretch>
        </p:blipFill>
        <p:spPr>
          <a:xfrm>
            <a:off x="2971800" y="1118050"/>
            <a:ext cx="2460996" cy="1632949"/>
          </a:xfrm>
          <a:prstGeom prst="rect">
            <a:avLst/>
          </a:prstGeom>
          <a:noFill/>
          <a:ln>
            <a:noFill/>
          </a:ln>
        </p:spPr>
      </p:pic>
      <p:pic>
        <p:nvPicPr>
          <p:cNvPr id="622" name="Google Shape;622;p78" title="Screenshot 2025-06-19 at 10.30.51 PM.png"/>
          <p:cNvPicPr preferRelativeResize="0"/>
          <p:nvPr/>
        </p:nvPicPr>
        <p:blipFill>
          <a:blip r:embed="rId5">
            <a:alphaModFix/>
          </a:blip>
          <a:stretch>
            <a:fillRect/>
          </a:stretch>
        </p:blipFill>
        <p:spPr>
          <a:xfrm>
            <a:off x="76200" y="3132000"/>
            <a:ext cx="2310205" cy="1563800"/>
          </a:xfrm>
          <a:prstGeom prst="rect">
            <a:avLst/>
          </a:prstGeom>
          <a:noFill/>
          <a:ln>
            <a:noFill/>
          </a:ln>
        </p:spPr>
      </p:pic>
      <p:pic>
        <p:nvPicPr>
          <p:cNvPr id="623" name="Google Shape;623;p78" title="Screenshot 2025-06-19 at 10.31.23 PM.png"/>
          <p:cNvPicPr preferRelativeResize="0"/>
          <p:nvPr/>
        </p:nvPicPr>
        <p:blipFill>
          <a:blip r:embed="rId6">
            <a:alphaModFix/>
          </a:blip>
          <a:stretch>
            <a:fillRect/>
          </a:stretch>
        </p:blipFill>
        <p:spPr>
          <a:xfrm>
            <a:off x="2971800" y="3055799"/>
            <a:ext cx="2639120" cy="1716200"/>
          </a:xfrm>
          <a:prstGeom prst="rect">
            <a:avLst/>
          </a:prstGeom>
          <a:noFill/>
          <a:ln>
            <a:noFill/>
          </a:ln>
        </p:spPr>
      </p:pic>
      <p:pic>
        <p:nvPicPr>
          <p:cNvPr id="624" name="Google Shape;624;p78" title="Screenshot 2025-06-19 at 10.31.06 PM.png"/>
          <p:cNvPicPr preferRelativeResize="0"/>
          <p:nvPr/>
        </p:nvPicPr>
        <p:blipFill>
          <a:blip r:embed="rId7">
            <a:alphaModFix/>
          </a:blip>
          <a:stretch>
            <a:fillRect/>
          </a:stretch>
        </p:blipFill>
        <p:spPr>
          <a:xfrm>
            <a:off x="6525325" y="3120876"/>
            <a:ext cx="2390077" cy="1525749"/>
          </a:xfrm>
          <a:prstGeom prst="rect">
            <a:avLst/>
          </a:prstGeom>
          <a:noFill/>
          <a:ln>
            <a:noFill/>
          </a:ln>
        </p:spPr>
      </p:pic>
      <p:pic>
        <p:nvPicPr>
          <p:cNvPr id="625" name="Google Shape;625;p78" title="Screenshot 2025-06-19 at 10.31.37 PM.png"/>
          <p:cNvPicPr preferRelativeResize="0"/>
          <p:nvPr/>
        </p:nvPicPr>
        <p:blipFill>
          <a:blip r:embed="rId8">
            <a:alphaModFix/>
          </a:blip>
          <a:stretch>
            <a:fillRect/>
          </a:stretch>
        </p:blipFill>
        <p:spPr>
          <a:xfrm>
            <a:off x="6360750" y="1143000"/>
            <a:ext cx="2554649" cy="1640576"/>
          </a:xfrm>
          <a:prstGeom prst="rect">
            <a:avLst/>
          </a:prstGeom>
          <a:noFill/>
          <a:ln>
            <a:noFill/>
          </a:ln>
        </p:spPr>
      </p:pic>
      <p:sp>
        <p:nvSpPr>
          <p:cNvPr id="626" name="Google Shape;626;p78"/>
          <p:cNvSpPr txBox="1"/>
          <p:nvPr>
            <p:ph idx="4294967295" type="title"/>
          </p:nvPr>
        </p:nvSpPr>
        <p:spPr>
          <a:xfrm>
            <a:off x="311700" y="177375"/>
            <a:ext cx="8520600" cy="7128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Charts</a:t>
            </a:r>
            <a:r>
              <a:rPr lang="en" sz="3400">
                <a:solidFill>
                  <a:schemeClr val="dk1"/>
                </a:solidFill>
              </a:rPr>
              <a:t> XBlocks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9"/>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LTI Consumer </a:t>
            </a:r>
            <a:r>
              <a:rPr lang="en" sz="3400">
                <a:solidFill>
                  <a:schemeClr val="dk1"/>
                </a:solidFill>
              </a:rPr>
              <a:t>XBlock</a:t>
            </a:r>
            <a:endParaRPr sz="3400">
              <a:solidFill>
                <a:schemeClr val="dk1"/>
              </a:solidFill>
            </a:endParaRPr>
          </a:p>
        </p:txBody>
      </p:sp>
      <p:cxnSp>
        <p:nvCxnSpPr>
          <p:cNvPr id="632" name="Google Shape;632;p79"/>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633" name="Google Shape;633;p79"/>
          <p:cNvSpPr txBox="1"/>
          <p:nvPr>
            <p:ph idx="4294967295" type="body"/>
          </p:nvPr>
        </p:nvSpPr>
        <p:spPr>
          <a:xfrm>
            <a:off x="372475" y="1512377"/>
            <a:ext cx="8520600" cy="3183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Lexend ExtraLight"/>
              <a:buChar char="●"/>
            </a:pPr>
            <a:r>
              <a:rPr lang="en" sz="1800">
                <a:latin typeface="Lexend ExtraLight"/>
                <a:ea typeface="Lexend ExtraLight"/>
                <a:cs typeface="Lexend ExtraLight"/>
                <a:sym typeface="Lexend ExtraLight"/>
              </a:rPr>
              <a:t>Stands for </a:t>
            </a:r>
            <a:r>
              <a:rPr b="1" lang="en" sz="1800"/>
              <a:t>Learning Tools Interoperability</a:t>
            </a:r>
            <a:endParaRPr b="1" sz="1800"/>
          </a:p>
          <a:p>
            <a:pPr indent="-342900" lvl="0" marL="4572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It's a standard developed by </a:t>
            </a:r>
            <a:r>
              <a:rPr b="1" lang="en" sz="1800">
                <a:uFill>
                  <a:noFill/>
                </a:uFill>
                <a:hlinkClick r:id="rId3"/>
              </a:rPr>
              <a:t>1EdTech</a:t>
            </a:r>
            <a:r>
              <a:rPr lang="en" sz="1800">
                <a:latin typeface="Lexend ExtraLight"/>
                <a:ea typeface="Lexend ExtraLight"/>
                <a:cs typeface="Lexend ExtraLight"/>
                <a:sym typeface="Lexend ExtraLight"/>
              </a:rPr>
              <a:t> that allows different educational tools and systems to integrate securely with an LMS</a:t>
            </a:r>
            <a:endParaRPr sz="1800">
              <a:latin typeface="Lexend ExtraLight"/>
              <a:ea typeface="Lexend ExtraLight"/>
              <a:cs typeface="Lexend ExtraLight"/>
              <a:sym typeface="Lexend ExtraLight"/>
            </a:endParaRPr>
          </a:p>
          <a:p>
            <a:pPr indent="-342900" lvl="0" marL="4572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Example LTI’s:</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Zoom LTI Pro</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Quizizz LTI</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highlight>
                  <a:srgbClr val="FFFFFF"/>
                </a:highlight>
                <a:latin typeface="Lexend ExtraLight"/>
                <a:ea typeface="Lexend ExtraLight"/>
                <a:cs typeface="Lexend ExtraLight"/>
                <a:sym typeface="Lexend ExtraLight"/>
              </a:rPr>
              <a:t>TurnItIn</a:t>
            </a:r>
            <a:endParaRPr sz="1800">
              <a:highlight>
                <a:srgbClr val="FFFFFF"/>
              </a:highlight>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highlight>
                  <a:srgbClr val="FFFFFF"/>
                </a:highlight>
                <a:latin typeface="Lexend ExtraLight"/>
                <a:ea typeface="Lexend ExtraLight"/>
                <a:cs typeface="Lexend ExtraLight"/>
                <a:sym typeface="Lexend ExtraLight"/>
              </a:rPr>
              <a:t>etc. etc.</a:t>
            </a:r>
            <a:endParaRPr sz="1800">
              <a:highlight>
                <a:srgbClr val="FFFFFF"/>
              </a:highlight>
              <a:latin typeface="Lexend ExtraLight"/>
              <a:ea typeface="Lexend ExtraLight"/>
              <a:cs typeface="Lexend ExtraLight"/>
              <a:sym typeface="Lexend ExtraLight"/>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1200"/>
              </a:spcBef>
              <a:spcAft>
                <a:spcPts val="1200"/>
              </a:spcAft>
              <a:buNone/>
            </a:pPr>
            <a:r>
              <a:t/>
            </a:r>
            <a:endParaRPr sz="18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0"/>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Zoom Integration via LTI</a:t>
            </a:r>
            <a:endParaRPr sz="3400">
              <a:solidFill>
                <a:schemeClr val="dk1"/>
              </a:solidFill>
            </a:endParaRPr>
          </a:p>
        </p:txBody>
      </p:sp>
      <p:cxnSp>
        <p:nvCxnSpPr>
          <p:cNvPr id="639" name="Google Shape;639;p80"/>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pic>
        <p:nvPicPr>
          <p:cNvPr id="640" name="Google Shape;640;p80"/>
          <p:cNvPicPr preferRelativeResize="0"/>
          <p:nvPr/>
        </p:nvPicPr>
        <p:blipFill>
          <a:blip r:embed="rId3">
            <a:alphaModFix/>
          </a:blip>
          <a:stretch>
            <a:fillRect/>
          </a:stretch>
        </p:blipFill>
        <p:spPr>
          <a:xfrm>
            <a:off x="-82475" y="1235600"/>
            <a:ext cx="5843099" cy="3844879"/>
          </a:xfrm>
          <a:prstGeom prst="rect">
            <a:avLst/>
          </a:prstGeom>
          <a:noFill/>
          <a:ln>
            <a:noFill/>
          </a:ln>
        </p:spPr>
      </p:pic>
      <p:pic>
        <p:nvPicPr>
          <p:cNvPr id="641" name="Google Shape;641;p80"/>
          <p:cNvPicPr preferRelativeResize="0"/>
          <p:nvPr/>
        </p:nvPicPr>
        <p:blipFill>
          <a:blip r:embed="rId4">
            <a:alphaModFix/>
          </a:blip>
          <a:stretch>
            <a:fillRect/>
          </a:stretch>
        </p:blipFill>
        <p:spPr>
          <a:xfrm>
            <a:off x="4603000" y="1647000"/>
            <a:ext cx="5562600" cy="3385639"/>
          </a:xfrm>
          <a:prstGeom prst="rect">
            <a:avLst/>
          </a:prstGeom>
          <a:noFill/>
          <a:ln>
            <a:noFill/>
          </a:ln>
        </p:spPr>
      </p:pic>
      <p:sp>
        <p:nvSpPr>
          <p:cNvPr id="642" name="Google Shape;642;p80"/>
          <p:cNvSpPr txBox="1"/>
          <p:nvPr/>
        </p:nvSpPr>
        <p:spPr>
          <a:xfrm>
            <a:off x="6360150" y="1388000"/>
            <a:ext cx="227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a:ea typeface="Lexend"/>
                <a:cs typeface="Lexend"/>
                <a:sym typeface="Lexend"/>
              </a:rPr>
              <a:t>LTI Consumer</a:t>
            </a:r>
            <a:endParaRPr sz="2000">
              <a:solidFill>
                <a:schemeClr val="lt1"/>
              </a:solidFill>
              <a:latin typeface="Lexend"/>
              <a:ea typeface="Lexend"/>
              <a:cs typeface="Lexend"/>
              <a:sym typeface="Lexend"/>
            </a:endParaRPr>
          </a:p>
        </p:txBody>
      </p:sp>
      <p:sp>
        <p:nvSpPr>
          <p:cNvPr id="643" name="Google Shape;643;p80"/>
          <p:cNvSpPr txBox="1"/>
          <p:nvPr/>
        </p:nvSpPr>
        <p:spPr>
          <a:xfrm>
            <a:off x="313200" y="1497150"/>
            <a:ext cx="198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a:ea typeface="Lexend"/>
                <a:cs typeface="Lexend"/>
                <a:sym typeface="Lexend"/>
              </a:rPr>
              <a:t>LTI Provider</a:t>
            </a:r>
            <a:endParaRPr sz="2000">
              <a:solidFill>
                <a:schemeClr val="lt1"/>
              </a:solidFill>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1"/>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Zoom Integration via LTI</a:t>
            </a:r>
            <a:endParaRPr sz="3400">
              <a:solidFill>
                <a:schemeClr val="dk1"/>
              </a:solidFill>
            </a:endParaRPr>
          </a:p>
        </p:txBody>
      </p:sp>
      <p:cxnSp>
        <p:nvCxnSpPr>
          <p:cNvPr id="649" name="Google Shape;649;p81"/>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pic>
        <p:nvPicPr>
          <p:cNvPr id="650" name="Google Shape;650;p81"/>
          <p:cNvPicPr preferRelativeResize="0"/>
          <p:nvPr/>
        </p:nvPicPr>
        <p:blipFill>
          <a:blip r:embed="rId3">
            <a:alphaModFix/>
          </a:blip>
          <a:stretch>
            <a:fillRect/>
          </a:stretch>
        </p:blipFill>
        <p:spPr>
          <a:xfrm>
            <a:off x="666263" y="1213125"/>
            <a:ext cx="7811474" cy="376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2"/>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SCORM</a:t>
            </a:r>
            <a:endParaRPr sz="3400">
              <a:solidFill>
                <a:schemeClr val="dk1"/>
              </a:solidFill>
            </a:endParaRPr>
          </a:p>
        </p:txBody>
      </p:sp>
      <p:cxnSp>
        <p:nvCxnSpPr>
          <p:cNvPr id="656" name="Google Shape;656;p82"/>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pic>
        <p:nvPicPr>
          <p:cNvPr id="657" name="Google Shape;657;p82"/>
          <p:cNvPicPr preferRelativeResize="0"/>
          <p:nvPr/>
        </p:nvPicPr>
        <p:blipFill>
          <a:blip r:embed="rId3">
            <a:alphaModFix/>
          </a:blip>
          <a:stretch>
            <a:fillRect/>
          </a:stretch>
        </p:blipFill>
        <p:spPr>
          <a:xfrm>
            <a:off x="5350600" y="966375"/>
            <a:ext cx="7186475" cy="3933725"/>
          </a:xfrm>
          <a:prstGeom prst="rect">
            <a:avLst/>
          </a:prstGeom>
          <a:noFill/>
          <a:ln>
            <a:noFill/>
          </a:ln>
        </p:spPr>
      </p:pic>
      <p:sp>
        <p:nvSpPr>
          <p:cNvPr id="658" name="Google Shape;658;p82"/>
          <p:cNvSpPr txBox="1"/>
          <p:nvPr>
            <p:ph idx="4294967295" type="body"/>
          </p:nvPr>
        </p:nvSpPr>
        <p:spPr>
          <a:xfrm>
            <a:off x="372475" y="1512375"/>
            <a:ext cx="5048400" cy="3273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Lexend ExtraLight"/>
              <a:buChar char="●"/>
            </a:pPr>
            <a:r>
              <a:rPr lang="en" sz="1800">
                <a:latin typeface="Lexend ExtraLight"/>
                <a:ea typeface="Lexend ExtraLight"/>
                <a:cs typeface="Lexend ExtraLight"/>
                <a:sym typeface="Lexend ExtraLight"/>
              </a:rPr>
              <a:t>Sharable Content Object Reference Model</a:t>
            </a:r>
            <a:endParaRPr sz="1800">
              <a:latin typeface="Lexend ExtraLight"/>
              <a:ea typeface="Lexend ExtraLight"/>
              <a:cs typeface="Lexend ExtraLight"/>
              <a:sym typeface="Lexend ExtraLight"/>
            </a:endParaRPr>
          </a:p>
          <a:p>
            <a:pPr indent="-342900" lvl="0" marL="457200" marR="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Set of technical standards for online learning content</a:t>
            </a:r>
            <a:endParaRPr sz="1800">
              <a:latin typeface="Lexend ExtraLight"/>
              <a:ea typeface="Lexend ExtraLight"/>
              <a:cs typeface="Lexend ExtraLight"/>
              <a:sym typeface="Lexend ExtraLight"/>
            </a:endParaRPr>
          </a:p>
          <a:p>
            <a:pPr indent="-342900" lvl="0" marL="457200" marR="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Provides a common language for eLearning content and LMSs</a:t>
            </a:r>
            <a:endParaRPr sz="1800">
              <a:latin typeface="Lexend ExtraLight"/>
              <a:ea typeface="Lexend ExtraLight"/>
              <a:cs typeface="Lexend ExtraLight"/>
              <a:sym typeface="Lexend ExtraLight"/>
            </a:endParaRPr>
          </a:p>
          <a:p>
            <a:pPr indent="0" lvl="0" marL="0" marR="0" rtl="0" algn="l">
              <a:lnSpc>
                <a:spcPct val="115000"/>
              </a:lnSpc>
              <a:spcBef>
                <a:spcPts val="1200"/>
              </a:spcBef>
              <a:spcAft>
                <a:spcPts val="1200"/>
              </a:spcAft>
              <a:buNone/>
            </a:pPr>
            <a:r>
              <a:t/>
            </a:r>
            <a:endParaRPr sz="1800">
              <a:latin typeface="Lexend ExtraLight"/>
              <a:ea typeface="Lexend ExtraLight"/>
              <a:cs typeface="Lexend ExtraLight"/>
              <a:sym typeface="Lexend Extra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3"/>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School Yourself</a:t>
            </a:r>
            <a:endParaRPr sz="3400">
              <a:solidFill>
                <a:schemeClr val="dk1"/>
              </a:solidFill>
            </a:endParaRPr>
          </a:p>
        </p:txBody>
      </p:sp>
      <p:cxnSp>
        <p:nvCxnSpPr>
          <p:cNvPr id="664" name="Google Shape;664;p83"/>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665" name="Google Shape;665;p83"/>
          <p:cNvSpPr txBox="1"/>
          <p:nvPr>
            <p:ph idx="4294967295" type="body"/>
          </p:nvPr>
        </p:nvSpPr>
        <p:spPr>
          <a:xfrm>
            <a:off x="372475" y="1512375"/>
            <a:ext cx="4021500" cy="3273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SzPts val="1800"/>
              <a:buFont typeface="Lexend ExtraLight"/>
              <a:buChar char="●"/>
            </a:pPr>
            <a:r>
              <a:rPr lang="en" sz="1800">
                <a:latin typeface="Lexend ExtraLight"/>
                <a:ea typeface="Lexend ExtraLight"/>
                <a:cs typeface="Lexend ExtraLight"/>
                <a:sym typeface="Lexend ExtraLight"/>
              </a:rPr>
              <a:t>Website that provides free and interactive math lessons</a:t>
            </a:r>
            <a:endParaRPr sz="1800">
              <a:latin typeface="Lexend ExtraLight"/>
              <a:ea typeface="Lexend ExtraLight"/>
              <a:cs typeface="Lexend ExtraLight"/>
              <a:sym typeface="Lexend ExtraLight"/>
            </a:endParaRPr>
          </a:p>
          <a:p>
            <a:pPr indent="-342900" lvl="0" marL="457200" marR="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Primarily focused on algebra and geometry</a:t>
            </a:r>
            <a:endParaRPr sz="1800">
              <a:latin typeface="Lexend ExtraLight"/>
              <a:ea typeface="Lexend ExtraLight"/>
              <a:cs typeface="Lexend ExtraLight"/>
              <a:sym typeface="Lexend ExtraLight"/>
            </a:endParaRPr>
          </a:p>
        </p:txBody>
      </p:sp>
      <p:pic>
        <p:nvPicPr>
          <p:cNvPr id="666" name="Google Shape;666;p83"/>
          <p:cNvPicPr preferRelativeResize="0"/>
          <p:nvPr/>
        </p:nvPicPr>
        <p:blipFill>
          <a:blip r:embed="rId3">
            <a:alphaModFix/>
          </a:blip>
          <a:stretch>
            <a:fillRect/>
          </a:stretch>
        </p:blipFill>
        <p:spPr>
          <a:xfrm>
            <a:off x="4331600" y="722815"/>
            <a:ext cx="9143999" cy="41273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H5P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cxnSp>
        <p:nvCxnSpPr>
          <p:cNvPr id="672" name="Google Shape;672;p84"/>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673" name="Google Shape;673;p84"/>
          <p:cNvSpPr txBox="1"/>
          <p:nvPr>
            <p:ph idx="4294967295" type="body"/>
          </p:nvPr>
        </p:nvSpPr>
        <p:spPr>
          <a:xfrm>
            <a:off x="372475" y="1512375"/>
            <a:ext cx="4021500" cy="32736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SzPts val="1800"/>
              <a:buFont typeface="Lexend ExtraLight"/>
              <a:buChar char="●"/>
            </a:pPr>
            <a:r>
              <a:rPr lang="en" sz="1800">
                <a:latin typeface="Lexend ExtraLight"/>
                <a:ea typeface="Lexend ExtraLight"/>
                <a:cs typeface="Lexend ExtraLight"/>
                <a:sym typeface="Lexend ExtraLight"/>
              </a:rPr>
              <a:t>A free, open-source tool that allows educators and content creators to easily create and share interactive HTML5-based learning experiences</a:t>
            </a:r>
            <a:endParaRPr sz="1800">
              <a:latin typeface="Lexend ExtraLight"/>
              <a:ea typeface="Lexend ExtraLight"/>
              <a:cs typeface="Lexend ExtraLight"/>
              <a:sym typeface="Lexend ExtraLight"/>
            </a:endParaRPr>
          </a:p>
        </p:txBody>
      </p:sp>
      <p:pic>
        <p:nvPicPr>
          <p:cNvPr id="674" name="Google Shape;674;p84"/>
          <p:cNvPicPr preferRelativeResize="0"/>
          <p:nvPr/>
        </p:nvPicPr>
        <p:blipFill>
          <a:blip r:embed="rId3">
            <a:alphaModFix/>
          </a:blip>
          <a:stretch>
            <a:fillRect/>
          </a:stretch>
        </p:blipFill>
        <p:spPr>
          <a:xfrm>
            <a:off x="4492602" y="982500"/>
            <a:ext cx="5251504" cy="390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299850" y="244350"/>
            <a:ext cx="7981500" cy="7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Who we are</a:t>
            </a:r>
            <a:endParaRPr/>
          </a:p>
        </p:txBody>
      </p:sp>
      <p:pic>
        <p:nvPicPr>
          <p:cNvPr id="376" name="Google Shape;376;p58" title="conf-profile-picture-final.png"/>
          <p:cNvPicPr preferRelativeResize="0"/>
          <p:nvPr>
            <p:ph idx="3" type="pic"/>
          </p:nvPr>
        </p:nvPicPr>
        <p:blipFill rotWithShape="1">
          <a:blip r:embed="rId3">
            <a:alphaModFix/>
          </a:blip>
          <a:srcRect b="0" l="14814" r="14807" t="0"/>
          <a:stretch/>
        </p:blipFill>
        <p:spPr>
          <a:xfrm>
            <a:off x="1921100" y="1520450"/>
            <a:ext cx="1946873" cy="2766326"/>
          </a:xfrm>
          <a:prstGeom prst="rect">
            <a:avLst/>
          </a:prstGeom>
        </p:spPr>
      </p:pic>
      <p:sp>
        <p:nvSpPr>
          <p:cNvPr id="377" name="Google Shape;377;p58"/>
          <p:cNvSpPr txBox="1"/>
          <p:nvPr/>
        </p:nvSpPr>
        <p:spPr>
          <a:xfrm>
            <a:off x="1784249" y="3963250"/>
            <a:ext cx="1875900" cy="671100"/>
          </a:xfrm>
          <a:prstGeom prst="rect">
            <a:avLst/>
          </a:prstGeom>
          <a:solidFill>
            <a:schemeClr val="dk2"/>
          </a:solidFill>
          <a:ln cap="flat" cmpd="sng" w="9525">
            <a:solidFill>
              <a:schemeClr val="accent2"/>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a:solidFill>
                  <a:schemeClr val="lt1"/>
                </a:solidFill>
                <a:latin typeface="Lexend SemiBold"/>
                <a:ea typeface="Lexend SemiBold"/>
                <a:cs typeface="Lexend SemiBold"/>
                <a:sym typeface="Lexend SemiBold"/>
              </a:rPr>
              <a:t>Farhan Khan</a:t>
            </a:r>
            <a:endParaRPr>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rPr lang="en">
                <a:solidFill>
                  <a:srgbClr val="676A6C"/>
                </a:solidFill>
                <a:highlight>
                  <a:srgbClr val="FFFFFF"/>
                </a:highlight>
              </a:rPr>
              <a:t>Lead</a:t>
            </a:r>
            <a:r>
              <a:rPr lang="en">
                <a:solidFill>
                  <a:srgbClr val="676A6C"/>
                </a:solidFill>
                <a:highlight>
                  <a:srgbClr val="FFFFFF"/>
                </a:highlight>
              </a:rPr>
              <a:t> | </a:t>
            </a:r>
            <a:r>
              <a:rPr lang="en">
                <a:solidFill>
                  <a:srgbClr val="676A6C"/>
                </a:solidFill>
                <a:highlight>
                  <a:srgbClr val="FFFFFF"/>
                </a:highlight>
              </a:rPr>
              <a:t>Engineer</a:t>
            </a:r>
            <a:endParaRPr>
              <a:solidFill>
                <a:schemeClr val="lt1"/>
              </a:solidFill>
              <a:latin typeface="Lexend Light"/>
              <a:ea typeface="Lexend Light"/>
              <a:cs typeface="Lexend Light"/>
              <a:sym typeface="Lexend Light"/>
            </a:endParaRPr>
          </a:p>
        </p:txBody>
      </p:sp>
      <p:pic>
        <p:nvPicPr>
          <p:cNvPr id="378" name="Google Shape;378;p58" title="download.png"/>
          <p:cNvPicPr preferRelativeResize="0"/>
          <p:nvPr>
            <p:ph idx="3" type="pic"/>
          </p:nvPr>
        </p:nvPicPr>
        <p:blipFill rotWithShape="1">
          <a:blip r:embed="rId4">
            <a:alphaModFix/>
          </a:blip>
          <a:srcRect b="-89" l="19136" r="30621" t="89"/>
          <a:stretch/>
        </p:blipFill>
        <p:spPr>
          <a:xfrm>
            <a:off x="4724397" y="1520450"/>
            <a:ext cx="2001300" cy="2658924"/>
          </a:xfrm>
          <a:prstGeom prst="rect">
            <a:avLst/>
          </a:prstGeom>
        </p:spPr>
      </p:pic>
      <p:sp>
        <p:nvSpPr>
          <p:cNvPr id="379" name="Google Shape;379;p58"/>
          <p:cNvSpPr txBox="1"/>
          <p:nvPr/>
        </p:nvSpPr>
        <p:spPr>
          <a:xfrm>
            <a:off x="4930275" y="3863314"/>
            <a:ext cx="2001300" cy="671100"/>
          </a:xfrm>
          <a:prstGeom prst="rect">
            <a:avLst/>
          </a:prstGeom>
          <a:solidFill>
            <a:schemeClr val="dk2"/>
          </a:solidFill>
          <a:ln cap="flat" cmpd="sng" w="9525">
            <a:solidFill>
              <a:schemeClr val="accent2"/>
            </a:solidFill>
            <a:prstDash val="dot"/>
            <a:round/>
            <a:headEnd len="sm" w="sm" type="none"/>
            <a:tailEnd len="sm" w="sm" type="none"/>
          </a:ln>
        </p:spPr>
        <p:txBody>
          <a:bodyPr anchorCtr="0" anchor="t" bIns="118850" lIns="118850" spcFirstLastPara="1" rIns="118850" wrap="square" tIns="118850">
            <a:spAutoFit/>
          </a:bodyPr>
          <a:lstStyle/>
          <a:p>
            <a:pPr indent="0" lvl="0" marL="0" rtl="0" algn="l">
              <a:spcBef>
                <a:spcPts val="0"/>
              </a:spcBef>
              <a:spcAft>
                <a:spcPts val="0"/>
              </a:spcAft>
              <a:buNone/>
            </a:pPr>
            <a:r>
              <a:rPr lang="en">
                <a:solidFill>
                  <a:schemeClr val="lt1"/>
                </a:solidFill>
                <a:latin typeface="Lexend SemiBold"/>
                <a:ea typeface="Lexend SemiBold"/>
                <a:cs typeface="Lexend SemiBold"/>
                <a:sym typeface="Lexend SemiBold"/>
              </a:rPr>
              <a:t>Salman Nawaz</a:t>
            </a:r>
            <a:endParaRPr>
              <a:solidFill>
                <a:srgbClr val="676A6C"/>
              </a:solidFill>
              <a:highlight>
                <a:srgbClr val="FFFFFF"/>
              </a:highlight>
            </a:endParaRPr>
          </a:p>
          <a:p>
            <a:pPr indent="0" lvl="0" marL="0" rtl="0" algn="l">
              <a:spcBef>
                <a:spcPts val="0"/>
              </a:spcBef>
              <a:spcAft>
                <a:spcPts val="0"/>
              </a:spcAft>
              <a:buNone/>
            </a:pPr>
            <a:r>
              <a:rPr lang="en">
                <a:solidFill>
                  <a:srgbClr val="676A6C"/>
                </a:solidFill>
                <a:highlight>
                  <a:srgbClr val="FFFFFF"/>
                </a:highlight>
              </a:rPr>
              <a:t>Software Engineer</a:t>
            </a:r>
            <a:endParaRPr>
              <a:solidFill>
                <a:srgbClr val="676A6C"/>
              </a:solidFill>
              <a:highlight>
                <a:srgbClr val="FFFFFF"/>
              </a:highlight>
            </a:endParaRPr>
          </a:p>
        </p:txBody>
      </p:sp>
      <p:cxnSp>
        <p:nvCxnSpPr>
          <p:cNvPr id="380" name="Google Shape;380;p58"/>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5"/>
          <p:cNvSpPr txBox="1"/>
          <p:nvPr>
            <p:ph idx="4294967295"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b="1" lang="en" sz="2200">
                <a:latin typeface="Lexend"/>
                <a:ea typeface="Lexend"/>
                <a:cs typeface="Lexend"/>
                <a:sym typeface="Lexend"/>
              </a:rPr>
              <a:t>Google Drive and Calendar XBlocks</a:t>
            </a:r>
            <a:endParaRPr b="1">
              <a:latin typeface="Lexend"/>
              <a:ea typeface="Lexend"/>
              <a:cs typeface="Lexend"/>
              <a:sym typeface="Lexend"/>
            </a:endParaRPr>
          </a:p>
        </p:txBody>
      </p:sp>
      <p:sp>
        <p:nvSpPr>
          <p:cNvPr id="680" name="Google Shape;680;p85"/>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81" name="Google Shape;681;p85" title="Screenshot 2025-06-19 at 10.47.59 PM.png"/>
          <p:cNvPicPr preferRelativeResize="0"/>
          <p:nvPr/>
        </p:nvPicPr>
        <p:blipFill rotWithShape="1">
          <a:blip r:embed="rId3">
            <a:alphaModFix/>
          </a:blip>
          <a:srcRect b="0" l="4841" r="4841" t="0"/>
          <a:stretch/>
        </p:blipFill>
        <p:spPr>
          <a:xfrm>
            <a:off x="3572375" y="1065848"/>
            <a:ext cx="5266827" cy="3963375"/>
          </a:xfrm>
          <a:prstGeom prst="rect">
            <a:avLst/>
          </a:prstGeom>
          <a:noFill/>
          <a:ln>
            <a:noFill/>
          </a:ln>
        </p:spPr>
      </p:pic>
      <p:sp>
        <p:nvSpPr>
          <p:cNvPr id="682" name="Google Shape;682;p85"/>
          <p:cNvSpPr txBox="1"/>
          <p:nvPr/>
        </p:nvSpPr>
        <p:spPr>
          <a:xfrm>
            <a:off x="228600" y="1127674"/>
            <a:ext cx="3295500" cy="10524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rPr lang="en" sz="1800">
                <a:solidFill>
                  <a:schemeClr val="lt1"/>
                </a:solidFill>
                <a:highlight>
                  <a:srgbClr val="FFFFFF"/>
                </a:highlight>
                <a:latin typeface="Lexend SemiBold"/>
                <a:ea typeface="Lexend SemiBold"/>
                <a:cs typeface="Lexend SemiBold"/>
                <a:sym typeface="Lexend SemiBold"/>
              </a:rPr>
              <a:t>Google Document</a:t>
            </a:r>
            <a:endParaRPr sz="1800">
              <a:solidFill>
                <a:schemeClr val="lt1"/>
              </a:solidFill>
              <a:highlight>
                <a:srgbClr val="FFFFFF"/>
              </a:highlight>
              <a:latin typeface="Lexend SemiBold"/>
              <a:ea typeface="Lexend SemiBold"/>
              <a:cs typeface="Lexend SemiBold"/>
              <a:sym typeface="Lexend SemiBold"/>
            </a:endParaRPr>
          </a:p>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6"/>
          <p:cNvSpPr txBox="1"/>
          <p:nvPr>
            <p:ph idx="4294967295"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b="1" lang="en" sz="2200">
                <a:latin typeface="Lexend"/>
                <a:ea typeface="Lexend"/>
                <a:cs typeface="Lexend"/>
                <a:sym typeface="Lexend"/>
              </a:rPr>
              <a:t>Google Drive and Calendar</a:t>
            </a:r>
            <a:r>
              <a:rPr b="1" lang="en" sz="2200">
                <a:latin typeface="Lexend"/>
                <a:ea typeface="Lexend"/>
                <a:cs typeface="Lexend"/>
                <a:sym typeface="Lexend"/>
              </a:rPr>
              <a:t> XBlocks</a:t>
            </a:r>
            <a:endParaRPr b="1">
              <a:latin typeface="Lexend"/>
              <a:ea typeface="Lexend"/>
              <a:cs typeface="Lexend"/>
              <a:sym typeface="Lexend"/>
            </a:endParaRPr>
          </a:p>
        </p:txBody>
      </p:sp>
      <p:sp>
        <p:nvSpPr>
          <p:cNvPr id="688" name="Google Shape;688;p86"/>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89" name="Google Shape;689;p86" title="Screenshot 2025-06-19 at 10.51.34 PM.png"/>
          <p:cNvPicPr preferRelativeResize="0"/>
          <p:nvPr/>
        </p:nvPicPr>
        <p:blipFill>
          <a:blip r:embed="rId3">
            <a:alphaModFix/>
          </a:blip>
          <a:stretch>
            <a:fillRect/>
          </a:stretch>
        </p:blipFill>
        <p:spPr>
          <a:xfrm>
            <a:off x="3496175" y="1065848"/>
            <a:ext cx="5266825" cy="3963375"/>
          </a:xfrm>
          <a:prstGeom prst="rect">
            <a:avLst/>
          </a:prstGeom>
          <a:noFill/>
          <a:ln>
            <a:noFill/>
          </a:ln>
        </p:spPr>
      </p:pic>
      <p:sp>
        <p:nvSpPr>
          <p:cNvPr id="690" name="Google Shape;690;p86"/>
          <p:cNvSpPr txBox="1"/>
          <p:nvPr/>
        </p:nvSpPr>
        <p:spPr>
          <a:xfrm>
            <a:off x="228600" y="1127674"/>
            <a:ext cx="3295500" cy="10524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rPr lang="en" sz="1800">
                <a:solidFill>
                  <a:schemeClr val="lt1"/>
                </a:solidFill>
                <a:highlight>
                  <a:srgbClr val="FFFFFF"/>
                </a:highlight>
                <a:latin typeface="Lexend SemiBold"/>
                <a:ea typeface="Lexend SemiBold"/>
                <a:cs typeface="Lexend SemiBold"/>
                <a:sym typeface="Lexend SemiBold"/>
              </a:rPr>
              <a:t>Google </a:t>
            </a:r>
            <a:r>
              <a:rPr lang="en" sz="1800">
                <a:solidFill>
                  <a:schemeClr val="lt1"/>
                </a:solidFill>
                <a:highlight>
                  <a:srgbClr val="FFFFFF"/>
                </a:highlight>
                <a:latin typeface="Lexend SemiBold"/>
                <a:ea typeface="Lexend SemiBold"/>
                <a:cs typeface="Lexend SemiBold"/>
                <a:sym typeface="Lexend SemiBold"/>
              </a:rPr>
              <a:t>Calendar</a:t>
            </a:r>
            <a:endParaRPr sz="1800">
              <a:solidFill>
                <a:schemeClr val="lt1"/>
              </a:solidFill>
              <a:highlight>
                <a:srgbClr val="FFFFFF"/>
              </a:highlight>
              <a:latin typeface="Lexend SemiBold"/>
              <a:ea typeface="Lexend SemiBold"/>
              <a:cs typeface="Lexend SemiBold"/>
              <a:sym typeface="Lexend SemiBold"/>
            </a:endParaRPr>
          </a:p>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cxnSp>
        <p:nvCxnSpPr>
          <p:cNvPr id="695" name="Google Shape;695;p87"/>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696" name="Google Shape;696;p87"/>
          <p:cNvSpPr txBox="1"/>
          <p:nvPr>
            <p:ph idx="4294967295" type="title"/>
          </p:nvPr>
        </p:nvSpPr>
        <p:spPr>
          <a:xfrm>
            <a:off x="303700" y="507900"/>
            <a:ext cx="8421600" cy="13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Assessment</a:t>
            </a:r>
            <a:endParaRPr sz="6000">
              <a:solidFill>
                <a:schemeClr val="dk1"/>
              </a:solidFill>
            </a:endParaRPr>
          </a:p>
          <a:p>
            <a:pPr indent="0" lvl="0" marL="0" rtl="0" algn="ctr">
              <a:spcBef>
                <a:spcPts val="0"/>
              </a:spcBef>
              <a:spcAft>
                <a:spcPts val="0"/>
              </a:spcAft>
              <a:buNone/>
            </a:pPr>
            <a:r>
              <a:rPr lang="en" sz="6000">
                <a:solidFill>
                  <a:schemeClr val="dk1"/>
                </a:solidFill>
              </a:rPr>
              <a:t>(Graded XBlocks)</a:t>
            </a:r>
            <a:endParaRPr sz="6000">
              <a:solidFill>
                <a:schemeClr val="dk1"/>
              </a:solidFill>
            </a:endParaRPr>
          </a:p>
        </p:txBody>
      </p:sp>
      <p:pic>
        <p:nvPicPr>
          <p:cNvPr id="697" name="Google Shape;697;p87"/>
          <p:cNvPicPr preferRelativeResize="0"/>
          <p:nvPr/>
        </p:nvPicPr>
        <p:blipFill rotWithShape="1">
          <a:blip r:embed="rId3">
            <a:alphaModFix/>
          </a:blip>
          <a:srcRect b="0" l="14206" r="11686" t="5060"/>
          <a:stretch/>
        </p:blipFill>
        <p:spPr>
          <a:xfrm>
            <a:off x="3637150" y="2653125"/>
            <a:ext cx="1956574" cy="235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8"/>
          <p:cNvSpPr txBox="1"/>
          <p:nvPr>
            <p:ph idx="4294967295" type="subTitle"/>
          </p:nvPr>
        </p:nvSpPr>
        <p:spPr>
          <a:xfrm>
            <a:off x="700200" y="1093925"/>
            <a:ext cx="2220900" cy="548400"/>
          </a:xfrm>
          <a:prstGeom prst="rect">
            <a:avLst/>
          </a:prstGeom>
          <a:noFill/>
          <a:ln>
            <a:noFill/>
          </a:ln>
        </p:spPr>
        <p:txBody>
          <a:bodyPr anchorCtr="0" anchor="t" bIns="91425" lIns="91425" spcFirstLastPara="1" rIns="91425" wrap="square" tIns="0">
            <a:normAutofit/>
          </a:bodyPr>
          <a:lstStyle/>
          <a:p>
            <a:pPr indent="0" lvl="0" marL="0" rtl="0" algn="ctr">
              <a:lnSpc>
                <a:spcPct val="100000"/>
              </a:lnSpc>
              <a:spcBef>
                <a:spcPts val="0"/>
              </a:spcBef>
              <a:spcAft>
                <a:spcPts val="0"/>
              </a:spcAft>
              <a:buSzPts val="1800"/>
              <a:buNone/>
            </a:pPr>
            <a:r>
              <a:rPr lang="en" sz="1700"/>
              <a:t>Common Problem</a:t>
            </a:r>
            <a:endParaRPr sz="1700"/>
          </a:p>
        </p:txBody>
      </p:sp>
      <p:sp>
        <p:nvSpPr>
          <p:cNvPr id="703" name="Google Shape;703;p88"/>
          <p:cNvSpPr/>
          <p:nvPr/>
        </p:nvSpPr>
        <p:spPr>
          <a:xfrm>
            <a:off x="-121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4" name="Google Shape;704;p88"/>
          <p:cNvSpPr txBox="1"/>
          <p:nvPr/>
        </p:nvSpPr>
        <p:spPr>
          <a:xfrm>
            <a:off x="1506050"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5" name="Google Shape;705;p88"/>
          <p:cNvSpPr/>
          <p:nvPr/>
        </p:nvSpPr>
        <p:spPr>
          <a:xfrm>
            <a:off x="45031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6" name="Google Shape;706;p88"/>
          <p:cNvSpPr txBox="1"/>
          <p:nvPr/>
        </p:nvSpPr>
        <p:spPr>
          <a:xfrm>
            <a:off x="4503151"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7" name="Google Shape;707;p88"/>
          <p:cNvSpPr/>
          <p:nvPr/>
        </p:nvSpPr>
        <p:spPr>
          <a:xfrm>
            <a:off x="69828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8" name="Google Shape;708;p88"/>
          <p:cNvSpPr txBox="1"/>
          <p:nvPr/>
        </p:nvSpPr>
        <p:spPr>
          <a:xfrm>
            <a:off x="6982800"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9" name="Google Shape;709;p88"/>
          <p:cNvSpPr txBox="1"/>
          <p:nvPr>
            <p:ph idx="4294967295" type="subTitle"/>
          </p:nvPr>
        </p:nvSpPr>
        <p:spPr>
          <a:xfrm>
            <a:off x="5516600" y="1093925"/>
            <a:ext cx="2220900" cy="481800"/>
          </a:xfrm>
          <a:prstGeom prst="rect">
            <a:avLst/>
          </a:prstGeom>
          <a:noFill/>
          <a:ln>
            <a:noFill/>
          </a:ln>
        </p:spPr>
        <p:txBody>
          <a:bodyPr anchorCtr="0" anchor="t" bIns="91425" lIns="91425" spcFirstLastPara="1" rIns="91425" wrap="square" tIns="0">
            <a:normAutofit/>
          </a:bodyPr>
          <a:lstStyle/>
          <a:p>
            <a:pPr indent="0" lvl="0" marL="0" rtl="0" algn="ctr">
              <a:lnSpc>
                <a:spcPct val="100000"/>
              </a:lnSpc>
              <a:spcBef>
                <a:spcPts val="0"/>
              </a:spcBef>
              <a:spcAft>
                <a:spcPts val="0"/>
              </a:spcAft>
              <a:buSzPts val="1800"/>
              <a:buNone/>
            </a:pPr>
            <a:r>
              <a:rPr lang="en" sz="1700"/>
              <a:t>Advanced Problem</a:t>
            </a:r>
            <a:endParaRPr sz="1700"/>
          </a:p>
        </p:txBody>
      </p:sp>
      <p:sp>
        <p:nvSpPr>
          <p:cNvPr id="710" name="Google Shape;710;p88"/>
          <p:cNvSpPr txBox="1"/>
          <p:nvPr/>
        </p:nvSpPr>
        <p:spPr>
          <a:xfrm>
            <a:off x="425950" y="1640775"/>
            <a:ext cx="4077300" cy="149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Checkbox</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Dropdown</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Multiple Choice Questions</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Numeric Input</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Text Input</a:t>
            </a:r>
            <a:endParaRPr sz="1800">
              <a:solidFill>
                <a:schemeClr val="lt1"/>
              </a:solidFill>
              <a:latin typeface="Lexend ExtraLight"/>
              <a:ea typeface="Lexend ExtraLight"/>
              <a:cs typeface="Lexend ExtraLight"/>
              <a:sym typeface="Lexend ExtraLight"/>
            </a:endParaRPr>
          </a:p>
          <a:p>
            <a:pPr indent="0" lvl="0" marL="457200" rtl="0" algn="l">
              <a:spcBef>
                <a:spcPts val="0"/>
              </a:spcBef>
              <a:spcAft>
                <a:spcPts val="0"/>
              </a:spcAft>
              <a:buNone/>
            </a:pPr>
            <a:r>
              <a:t/>
            </a:r>
            <a:endParaRPr sz="1500">
              <a:solidFill>
                <a:schemeClr val="lt1"/>
              </a:solidFill>
              <a:latin typeface="Lexend"/>
              <a:ea typeface="Lexend"/>
              <a:cs typeface="Lexend"/>
              <a:sym typeface="Lexend"/>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p:txBody>
      </p:sp>
      <p:sp>
        <p:nvSpPr>
          <p:cNvPr id="711" name="Google Shape;711;p88"/>
          <p:cNvSpPr txBox="1"/>
          <p:nvPr/>
        </p:nvSpPr>
        <p:spPr>
          <a:xfrm>
            <a:off x="5318550" y="1640775"/>
            <a:ext cx="3391500" cy="314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Circuit S</a:t>
            </a:r>
            <a:r>
              <a:rPr lang="en" sz="1800">
                <a:solidFill>
                  <a:schemeClr val="lt1"/>
                </a:solidFill>
                <a:latin typeface="Lexend ExtraLight"/>
                <a:ea typeface="Lexend ExtraLight"/>
                <a:cs typeface="Lexend ExtraLight"/>
                <a:sym typeface="Lexend ExtraLight"/>
              </a:rPr>
              <a:t>chematic</a:t>
            </a:r>
            <a:r>
              <a:rPr lang="en" sz="1800">
                <a:solidFill>
                  <a:schemeClr val="lt1"/>
                </a:solidFill>
                <a:latin typeface="Lexend ExtraLight"/>
                <a:ea typeface="Lexend ExtraLight"/>
                <a:cs typeface="Lexend ExtraLight"/>
                <a:sym typeface="Lexend ExtraLight"/>
              </a:rPr>
              <a:t> Builder</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Image mapped input</a:t>
            </a:r>
            <a:endParaRPr sz="1800">
              <a:solidFill>
                <a:schemeClr val="lt1"/>
              </a:solidFill>
              <a:latin typeface="Lexend ExtraLight"/>
              <a:ea typeface="Lexend ExtraLight"/>
              <a:cs typeface="Lexend ExtraLight"/>
              <a:sym typeface="Lexend ExtraLight"/>
            </a:endParaRPr>
          </a:p>
          <a:p>
            <a:pPr indent="-342900" lvl="0" marL="457200" rtl="0" algn="l">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Blank common problem</a:t>
            </a:r>
            <a:endParaRPr sz="1800">
              <a:solidFill>
                <a:schemeClr val="lt1"/>
              </a:solidFill>
              <a:latin typeface="Lexend ExtraLight"/>
              <a:ea typeface="Lexend ExtraLight"/>
              <a:cs typeface="Lexend ExtraLight"/>
              <a:sym typeface="Lexend ExtraLight"/>
            </a:endParaRPr>
          </a:p>
          <a:p>
            <a:pPr indent="0" lvl="0" marL="457200" rtl="0" algn="l">
              <a:spcBef>
                <a:spcPts val="0"/>
              </a:spcBef>
              <a:spcAft>
                <a:spcPts val="0"/>
              </a:spcAft>
              <a:buNone/>
            </a:pPr>
            <a:r>
              <a:t/>
            </a:r>
            <a:endParaRPr sz="1800">
              <a:solidFill>
                <a:schemeClr val="lt1"/>
              </a:solidFill>
              <a:latin typeface="Lexend ExtraLight"/>
              <a:ea typeface="Lexend ExtraLight"/>
              <a:cs typeface="Lexend ExtraLight"/>
              <a:sym typeface="Lexend ExtraLight"/>
            </a:endParaRPr>
          </a:p>
          <a:p>
            <a:pPr indent="0" lvl="0" marL="0" rtl="0" algn="l">
              <a:spcBef>
                <a:spcPts val="0"/>
              </a:spcBef>
              <a:spcAft>
                <a:spcPts val="0"/>
              </a:spcAft>
              <a:buNone/>
            </a:pPr>
            <a:r>
              <a:t/>
            </a:r>
            <a:endParaRPr sz="1700">
              <a:solidFill>
                <a:schemeClr val="lt1"/>
              </a:solidFill>
              <a:latin typeface="Lexend"/>
              <a:ea typeface="Lexend"/>
              <a:cs typeface="Lexend"/>
              <a:sym typeface="Lexend"/>
            </a:endParaRPr>
          </a:p>
        </p:txBody>
      </p:sp>
      <p:sp>
        <p:nvSpPr>
          <p:cNvPr id="712" name="Google Shape;712;p88"/>
          <p:cNvSpPr txBox="1"/>
          <p:nvPr>
            <p:ph idx="4294967295" type="title"/>
          </p:nvPr>
        </p:nvSpPr>
        <p:spPr>
          <a:xfrm>
            <a:off x="235500" y="249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Problem XBlocks</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8" name="Google Shape;718;p8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719" name="Google Shape;719;p8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0" name="Google Shape;720;p89"/>
          <p:cNvSpPr/>
          <p:nvPr/>
        </p:nvSpPr>
        <p:spPr>
          <a:xfrm>
            <a:off x="228600" y="1508670"/>
            <a:ext cx="8686800" cy="14856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1" name="Google Shape;721;p89"/>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2" name="Google Shape;722;p89"/>
          <p:cNvSpPr txBox="1"/>
          <p:nvPr/>
        </p:nvSpPr>
        <p:spPr>
          <a:xfrm>
            <a:off x="76200" y="1356270"/>
            <a:ext cx="26922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600">
                <a:solidFill>
                  <a:srgbClr val="616161"/>
                </a:solidFill>
                <a:latin typeface="Proxima Nova"/>
                <a:ea typeface="Proxima Nova"/>
                <a:cs typeface="Proxima Nova"/>
                <a:sym typeface="Proxima Nova"/>
              </a:rPr>
              <a:t>checkboxes</a:t>
            </a:r>
            <a:endParaRPr sz="1600"/>
          </a:p>
          <a:p>
            <a:pPr indent="0" lvl="0" marL="0" marR="0" rtl="0" algn="ctr">
              <a:lnSpc>
                <a:spcPct val="100000"/>
              </a:lnSpc>
              <a:spcBef>
                <a:spcPts val="0"/>
              </a:spcBef>
              <a:spcAft>
                <a:spcPts val="0"/>
              </a:spcAft>
              <a:buNone/>
            </a:pPr>
            <a:r>
              <a:t/>
            </a:r>
            <a:endParaRPr/>
          </a:p>
        </p:txBody>
      </p:sp>
      <p:sp>
        <p:nvSpPr>
          <p:cNvPr id="723" name="Google Shape;723;p89"/>
          <p:cNvSpPr/>
          <p:nvPr/>
        </p:nvSpPr>
        <p:spPr>
          <a:xfrm>
            <a:off x="3225700" y="1508670"/>
            <a:ext cx="2692500" cy="14856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4" name="Google Shape;724;p89"/>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5" name="Google Shape;725;p89"/>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6" name="Google Shape;726;p89"/>
          <p:cNvSpPr txBox="1"/>
          <p:nvPr/>
        </p:nvSpPr>
        <p:spPr>
          <a:xfrm>
            <a:off x="7416700"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27" name="Google Shape;727;p89" title="Screenshot 2025-06-19 at 12.07.43 PM.png"/>
          <p:cNvPicPr preferRelativeResize="0"/>
          <p:nvPr/>
        </p:nvPicPr>
        <p:blipFill rotWithShape="1">
          <a:blip r:embed="rId3">
            <a:alphaModFix/>
          </a:blip>
          <a:srcRect b="0" l="0" r="0" t="12564"/>
          <a:stretch/>
        </p:blipFill>
        <p:spPr>
          <a:xfrm>
            <a:off x="457200" y="1760850"/>
            <a:ext cx="2125372" cy="1233425"/>
          </a:xfrm>
          <a:prstGeom prst="rect">
            <a:avLst/>
          </a:prstGeom>
          <a:solidFill>
            <a:srgbClr val="000000">
              <a:alpha val="0"/>
            </a:srgbClr>
          </a:solidFill>
          <a:ln>
            <a:noFill/>
          </a:ln>
        </p:spPr>
      </p:pic>
      <p:pic>
        <p:nvPicPr>
          <p:cNvPr id="728" name="Google Shape;728;p89" title="Screenshot 2025-06-19 at 12.07.55 PM.png"/>
          <p:cNvPicPr preferRelativeResize="0"/>
          <p:nvPr/>
        </p:nvPicPr>
        <p:blipFill rotWithShape="1">
          <a:blip r:embed="rId4">
            <a:alphaModFix/>
          </a:blip>
          <a:srcRect b="0" l="0" r="0" t="18507"/>
          <a:stretch/>
        </p:blipFill>
        <p:spPr>
          <a:xfrm>
            <a:off x="3600450" y="1614500"/>
            <a:ext cx="1838457" cy="1485600"/>
          </a:xfrm>
          <a:prstGeom prst="rect">
            <a:avLst/>
          </a:prstGeom>
          <a:solidFill>
            <a:srgbClr val="000000">
              <a:alpha val="0"/>
            </a:srgbClr>
          </a:solidFill>
          <a:ln>
            <a:noFill/>
          </a:ln>
        </p:spPr>
      </p:pic>
      <p:sp>
        <p:nvSpPr>
          <p:cNvPr id="729" name="Google Shape;729;p89"/>
          <p:cNvSpPr txBox="1"/>
          <p:nvPr/>
        </p:nvSpPr>
        <p:spPr>
          <a:xfrm>
            <a:off x="3276600" y="1280070"/>
            <a:ext cx="2692200" cy="477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600">
                <a:solidFill>
                  <a:srgbClr val="616161"/>
                </a:solidFill>
                <a:latin typeface="Proxima Nova"/>
                <a:ea typeface="Proxima Nova"/>
                <a:cs typeface="Proxima Nova"/>
                <a:sym typeface="Proxima Nova"/>
              </a:rPr>
              <a:t>Multiple choice questions</a:t>
            </a:r>
            <a:endParaRPr sz="1600"/>
          </a:p>
          <a:p>
            <a:pPr indent="0" lvl="0" marL="0" marR="0" rtl="0" algn="ctr">
              <a:lnSpc>
                <a:spcPct val="100000"/>
              </a:lnSpc>
              <a:spcBef>
                <a:spcPts val="0"/>
              </a:spcBef>
              <a:spcAft>
                <a:spcPts val="0"/>
              </a:spcAft>
              <a:buNone/>
            </a:pPr>
            <a:r>
              <a:t/>
            </a:r>
            <a:endParaRPr sz="1500"/>
          </a:p>
        </p:txBody>
      </p:sp>
      <p:sp>
        <p:nvSpPr>
          <p:cNvPr id="730" name="Google Shape;730;p89"/>
          <p:cNvSpPr txBox="1"/>
          <p:nvPr/>
        </p:nvSpPr>
        <p:spPr>
          <a:xfrm>
            <a:off x="6248400" y="1280070"/>
            <a:ext cx="26922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600">
                <a:solidFill>
                  <a:srgbClr val="616161"/>
                </a:solidFill>
                <a:latin typeface="Proxima Nova"/>
                <a:ea typeface="Proxima Nova"/>
                <a:cs typeface="Proxima Nova"/>
                <a:sym typeface="Proxima Nova"/>
              </a:rPr>
              <a:t>Dropdown</a:t>
            </a:r>
            <a:endParaRPr b="1" sz="1700"/>
          </a:p>
          <a:p>
            <a:pPr indent="0" lvl="0" marL="0" marR="0" rtl="0" algn="ctr">
              <a:lnSpc>
                <a:spcPct val="100000"/>
              </a:lnSpc>
              <a:spcBef>
                <a:spcPts val="0"/>
              </a:spcBef>
              <a:spcAft>
                <a:spcPts val="0"/>
              </a:spcAft>
              <a:buNone/>
            </a:pPr>
            <a:r>
              <a:t/>
            </a:r>
            <a:endParaRPr/>
          </a:p>
        </p:txBody>
      </p:sp>
      <p:pic>
        <p:nvPicPr>
          <p:cNvPr id="731" name="Google Shape;731;p89" title="Screenshot 2025-06-19 at 12.07.08 PM.png"/>
          <p:cNvPicPr preferRelativeResize="0"/>
          <p:nvPr/>
        </p:nvPicPr>
        <p:blipFill rotWithShape="1">
          <a:blip r:embed="rId5">
            <a:alphaModFix/>
          </a:blip>
          <a:srcRect b="0" l="0" r="0" t="16708"/>
          <a:stretch/>
        </p:blipFill>
        <p:spPr>
          <a:xfrm>
            <a:off x="7143750" y="1602525"/>
            <a:ext cx="2025450" cy="1398478"/>
          </a:xfrm>
          <a:prstGeom prst="rect">
            <a:avLst/>
          </a:prstGeom>
          <a:noFill/>
          <a:ln>
            <a:noFill/>
          </a:ln>
        </p:spPr>
      </p:pic>
      <p:sp>
        <p:nvSpPr>
          <p:cNvPr id="732" name="Google Shape;732;p89"/>
          <p:cNvSpPr txBox="1"/>
          <p:nvPr/>
        </p:nvSpPr>
        <p:spPr>
          <a:xfrm>
            <a:off x="1219200" y="3489870"/>
            <a:ext cx="26922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600">
                <a:solidFill>
                  <a:srgbClr val="616161"/>
                </a:solidFill>
                <a:latin typeface="Proxima Nova"/>
                <a:ea typeface="Proxima Nova"/>
                <a:cs typeface="Proxima Nova"/>
                <a:sym typeface="Proxima Nova"/>
              </a:rPr>
              <a:t>Numeric Input</a:t>
            </a:r>
            <a:endParaRPr sz="1600"/>
          </a:p>
          <a:p>
            <a:pPr indent="0" lvl="0" marL="0" marR="0" rtl="0" algn="ctr">
              <a:lnSpc>
                <a:spcPct val="100000"/>
              </a:lnSpc>
              <a:spcBef>
                <a:spcPts val="0"/>
              </a:spcBef>
              <a:spcAft>
                <a:spcPts val="0"/>
              </a:spcAft>
              <a:buNone/>
            </a:pPr>
            <a:r>
              <a:t/>
            </a:r>
            <a:endParaRPr/>
          </a:p>
        </p:txBody>
      </p:sp>
      <p:sp>
        <p:nvSpPr>
          <p:cNvPr id="733" name="Google Shape;733;p89"/>
          <p:cNvSpPr txBox="1"/>
          <p:nvPr/>
        </p:nvSpPr>
        <p:spPr>
          <a:xfrm>
            <a:off x="4800600" y="3489870"/>
            <a:ext cx="26922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600">
                <a:solidFill>
                  <a:srgbClr val="616161"/>
                </a:solidFill>
                <a:latin typeface="Proxima Nova"/>
                <a:ea typeface="Proxima Nova"/>
                <a:cs typeface="Proxima Nova"/>
                <a:sym typeface="Proxima Nova"/>
              </a:rPr>
              <a:t>Text</a:t>
            </a:r>
            <a:r>
              <a:rPr b="1" lang="en" sz="1600">
                <a:solidFill>
                  <a:srgbClr val="616161"/>
                </a:solidFill>
                <a:latin typeface="Proxima Nova"/>
                <a:ea typeface="Proxima Nova"/>
                <a:cs typeface="Proxima Nova"/>
                <a:sym typeface="Proxima Nova"/>
              </a:rPr>
              <a:t> Input</a:t>
            </a:r>
            <a:endParaRPr sz="1600"/>
          </a:p>
          <a:p>
            <a:pPr indent="0" lvl="0" marL="0" marR="0" rtl="0" algn="ctr">
              <a:lnSpc>
                <a:spcPct val="100000"/>
              </a:lnSpc>
              <a:spcBef>
                <a:spcPts val="0"/>
              </a:spcBef>
              <a:spcAft>
                <a:spcPts val="0"/>
              </a:spcAft>
              <a:buNone/>
            </a:pPr>
            <a:r>
              <a:t/>
            </a:r>
            <a:endParaRPr/>
          </a:p>
        </p:txBody>
      </p:sp>
      <p:pic>
        <p:nvPicPr>
          <p:cNvPr id="734" name="Google Shape;734;p89" title="Screenshot 2025-06-19 at 12.36.33 PM.png"/>
          <p:cNvPicPr preferRelativeResize="0"/>
          <p:nvPr/>
        </p:nvPicPr>
        <p:blipFill>
          <a:blip r:embed="rId6">
            <a:alphaModFix/>
          </a:blip>
          <a:stretch>
            <a:fillRect/>
          </a:stretch>
        </p:blipFill>
        <p:spPr>
          <a:xfrm>
            <a:off x="1628775" y="3924300"/>
            <a:ext cx="2358825" cy="777100"/>
          </a:xfrm>
          <a:prstGeom prst="rect">
            <a:avLst/>
          </a:prstGeom>
          <a:noFill/>
          <a:ln>
            <a:noFill/>
          </a:ln>
        </p:spPr>
      </p:pic>
      <p:pic>
        <p:nvPicPr>
          <p:cNvPr id="735" name="Google Shape;735;p89" title="Screenshot 2025-06-19 at 12.36.50 PM.png"/>
          <p:cNvPicPr preferRelativeResize="0"/>
          <p:nvPr/>
        </p:nvPicPr>
        <p:blipFill>
          <a:blip r:embed="rId7">
            <a:alphaModFix/>
          </a:blip>
          <a:stretch>
            <a:fillRect/>
          </a:stretch>
        </p:blipFill>
        <p:spPr>
          <a:xfrm>
            <a:off x="5276850" y="3867150"/>
            <a:ext cx="2537850" cy="792275"/>
          </a:xfrm>
          <a:prstGeom prst="rect">
            <a:avLst/>
          </a:prstGeom>
          <a:noFill/>
          <a:ln>
            <a:noFill/>
          </a:ln>
        </p:spPr>
      </p:pic>
      <p:sp>
        <p:nvSpPr>
          <p:cNvPr id="736" name="Google Shape;736;p89"/>
          <p:cNvSpPr txBox="1"/>
          <p:nvPr>
            <p:ph idx="4294967295" type="title"/>
          </p:nvPr>
        </p:nvSpPr>
        <p:spPr>
          <a:xfrm>
            <a:off x="235500" y="249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Common Problem</a:t>
            </a:r>
            <a:r>
              <a:rPr lang="en" sz="3400">
                <a:solidFill>
                  <a:schemeClr val="dk1"/>
                </a:solidFill>
              </a:rPr>
              <a:t> XBlocks</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0"/>
          <p:cNvSpPr/>
          <p:nvPr/>
        </p:nvSpPr>
        <p:spPr>
          <a:xfrm>
            <a:off x="4724400" y="1508670"/>
            <a:ext cx="41910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2" name="Google Shape;742;p90"/>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3" name="Google Shape;743;p90"/>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44" name="Google Shape;744;p90" title="Screenshot 2025-06-19 at 1.41.25 PM.png"/>
          <p:cNvPicPr preferRelativeResize="0"/>
          <p:nvPr/>
        </p:nvPicPr>
        <p:blipFill>
          <a:blip r:embed="rId3">
            <a:alphaModFix/>
          </a:blip>
          <a:stretch>
            <a:fillRect/>
          </a:stretch>
        </p:blipFill>
        <p:spPr>
          <a:xfrm>
            <a:off x="3471576" y="881475"/>
            <a:ext cx="5596226" cy="4262020"/>
          </a:xfrm>
          <a:prstGeom prst="rect">
            <a:avLst/>
          </a:prstGeom>
          <a:noFill/>
          <a:ln>
            <a:noFill/>
          </a:ln>
        </p:spPr>
      </p:pic>
      <p:sp>
        <p:nvSpPr>
          <p:cNvPr id="745" name="Google Shape;745;p90"/>
          <p:cNvSpPr txBox="1"/>
          <p:nvPr/>
        </p:nvSpPr>
        <p:spPr>
          <a:xfrm>
            <a:off x="76200" y="975275"/>
            <a:ext cx="3295500" cy="2370300"/>
          </a:xfrm>
          <a:prstGeom prst="rect">
            <a:avLst/>
          </a:prstGeom>
          <a:noFill/>
          <a:ln>
            <a:noFill/>
          </a:ln>
        </p:spPr>
        <p:txBody>
          <a:bodyPr anchorCtr="0" anchor="t" bIns="190500" lIns="190500" spcFirstLastPara="1" rIns="0" wrap="square" tIns="0">
            <a:spAutoFit/>
          </a:bodyPr>
          <a:lstStyle/>
          <a:p>
            <a:pPr indent="0" lvl="0" marL="0" rtl="0" algn="l">
              <a:spcBef>
                <a:spcPts val="0"/>
              </a:spcBef>
              <a:spcAft>
                <a:spcPts val="0"/>
              </a:spcAft>
              <a:buNone/>
            </a:pPr>
            <a:r>
              <a:rPr b="1" lang="en" sz="1800">
                <a:solidFill>
                  <a:srgbClr val="121212"/>
                </a:solidFill>
                <a:latin typeface="Lexend"/>
                <a:ea typeface="Lexend"/>
                <a:cs typeface="Lexend"/>
                <a:sym typeface="Lexend"/>
              </a:rPr>
              <a:t>Circuit Schematic Builder</a:t>
            </a:r>
            <a:endParaRPr b="1" sz="1800">
              <a:solidFill>
                <a:srgbClr val="121212"/>
              </a:solidFill>
              <a:latin typeface="Lexend"/>
              <a:ea typeface="Lexend"/>
              <a:cs typeface="Lexend"/>
              <a:sym typeface="Lexend"/>
            </a:endParaRPr>
          </a:p>
          <a:p>
            <a:pPr indent="0" lvl="0" marL="0" marR="0" rtl="0" algn="l">
              <a:lnSpc>
                <a:spcPct val="100000"/>
              </a:lnSpc>
              <a:spcBef>
                <a:spcPts val="0"/>
              </a:spcBef>
              <a:spcAft>
                <a:spcPts val="0"/>
              </a:spcAft>
              <a:buNone/>
            </a:pPr>
            <a:r>
              <a:t/>
            </a:r>
            <a:endParaRPr b="1" sz="1550">
              <a:solidFill>
                <a:schemeClr val="lt1"/>
              </a:solidFill>
              <a:highlight>
                <a:srgbClr val="FFFFFF"/>
              </a:highlight>
            </a:endParaRPr>
          </a:p>
          <a:p>
            <a:pPr indent="0" lvl="0" marL="0" marR="0" rtl="0" algn="just">
              <a:lnSpc>
                <a:spcPct val="100000"/>
              </a:lnSpc>
              <a:spcBef>
                <a:spcPts val="0"/>
              </a:spcBef>
              <a:spcAft>
                <a:spcPts val="0"/>
              </a:spcAft>
              <a:buNone/>
            </a:pPr>
            <a:r>
              <a:rPr lang="en" sz="1800">
                <a:solidFill>
                  <a:schemeClr val="lt1"/>
                </a:solidFill>
                <a:highlight>
                  <a:srgbClr val="FFFFFF"/>
                </a:highlight>
              </a:rPr>
              <a:t>Learners can arrange circuit elements such as voltage sources, capacitors, resistors, on an interactive grid. They then submit a circuits to the system for grading.</a:t>
            </a:r>
            <a:endParaRPr sz="1800"/>
          </a:p>
        </p:txBody>
      </p:sp>
      <p:sp>
        <p:nvSpPr>
          <p:cNvPr id="746" name="Google Shape;746;p90"/>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Advanced Problem</a:t>
            </a:r>
            <a:r>
              <a:rPr lang="en" sz="3400">
                <a:solidFill>
                  <a:schemeClr val="dk1"/>
                </a:solidFill>
              </a:rPr>
              <a:t> XBlock</a:t>
            </a:r>
            <a:endParaRPr sz="3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1"/>
          <p:cNvSpPr txBox="1"/>
          <p:nvPr/>
        </p:nvSpPr>
        <p:spPr>
          <a:xfrm>
            <a:off x="248725" y="899075"/>
            <a:ext cx="3633300" cy="3932700"/>
          </a:xfrm>
          <a:prstGeom prst="rect">
            <a:avLst/>
          </a:prstGeom>
          <a:noFill/>
          <a:ln>
            <a:noFill/>
          </a:ln>
        </p:spPr>
        <p:txBody>
          <a:bodyPr anchorCtr="0" anchor="t" bIns="190500" lIns="190500" spcFirstLastPara="1" rIns="0" wrap="square" tIns="0">
            <a:spAutoFit/>
          </a:bodyPr>
          <a:lstStyle/>
          <a:p>
            <a:pPr indent="0" lvl="0" marL="0" rtl="0" algn="l">
              <a:lnSpc>
                <a:spcPct val="125000"/>
              </a:lnSpc>
              <a:spcBef>
                <a:spcPts val="0"/>
              </a:spcBef>
              <a:spcAft>
                <a:spcPts val="0"/>
              </a:spcAft>
              <a:buNone/>
            </a:pPr>
            <a:r>
              <a:rPr b="1" lang="en" sz="1800">
                <a:solidFill>
                  <a:schemeClr val="lt1"/>
                </a:solidFill>
                <a:highlight>
                  <a:srgbClr val="FFFFFF"/>
                </a:highlight>
                <a:latin typeface="Lexend"/>
                <a:ea typeface="Lexend"/>
                <a:cs typeface="Lexend"/>
                <a:sym typeface="Lexend"/>
              </a:rPr>
              <a:t>Image Mapped Input Problem</a:t>
            </a:r>
            <a:endParaRPr b="1" sz="1800">
              <a:solidFill>
                <a:schemeClr val="lt1"/>
              </a:solidFill>
              <a:highlight>
                <a:srgbClr val="FFFFFF"/>
              </a:highlight>
              <a:latin typeface="Lexend"/>
              <a:ea typeface="Lexend"/>
              <a:cs typeface="Lexend"/>
              <a:sym typeface="Lexend"/>
            </a:endParaRPr>
          </a:p>
          <a:p>
            <a:pPr indent="0" lvl="0" marL="0" rtl="0" algn="just">
              <a:lnSpc>
                <a:spcPct val="125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In an image mapped input problem, also known as a “pointing on a picture” problem, learner click inside a defined region in an image. </a:t>
            </a:r>
            <a:r>
              <a:rPr lang="en" sz="1800">
                <a:solidFill>
                  <a:schemeClr val="lt1"/>
                </a:solidFill>
                <a:highlight>
                  <a:srgbClr val="FFFFFF"/>
                </a:highlight>
                <a:latin typeface="Lexend ExtraLight"/>
                <a:ea typeface="Lexend ExtraLight"/>
                <a:cs typeface="Lexend ExtraLight"/>
                <a:sym typeface="Lexend ExtraLight"/>
              </a:rPr>
              <a:t>Instructor</a:t>
            </a:r>
            <a:r>
              <a:rPr lang="en" sz="1800">
                <a:solidFill>
                  <a:schemeClr val="lt1"/>
                </a:solidFill>
                <a:highlight>
                  <a:srgbClr val="FFFFFF"/>
                </a:highlight>
                <a:latin typeface="Lexend ExtraLight"/>
                <a:ea typeface="Lexend ExtraLight"/>
                <a:cs typeface="Lexend ExtraLight"/>
                <a:sym typeface="Lexend ExtraLight"/>
              </a:rPr>
              <a:t> define this region by including coordinates in the body of the problem.</a:t>
            </a:r>
            <a:endParaRPr sz="1800">
              <a:solidFill>
                <a:schemeClr val="lt1"/>
              </a:solidFill>
              <a:highlight>
                <a:srgbClr val="FFFFFF"/>
              </a:highlight>
              <a:latin typeface="Lexend ExtraLight"/>
              <a:ea typeface="Lexend ExtraLight"/>
              <a:cs typeface="Lexend ExtraLight"/>
              <a:sym typeface="Lexend ExtraLight"/>
            </a:endParaRPr>
          </a:p>
          <a:p>
            <a:pPr indent="0" lvl="0" marL="457200" marR="0" rtl="0" algn="l">
              <a:lnSpc>
                <a:spcPct val="100000"/>
              </a:lnSpc>
              <a:spcBef>
                <a:spcPts val="0"/>
              </a:spcBef>
              <a:spcAft>
                <a:spcPts val="0"/>
              </a:spcAft>
              <a:buNone/>
            </a:pPr>
            <a:r>
              <a:t/>
            </a:r>
            <a:endParaRPr sz="1800">
              <a:latin typeface="Lexend"/>
              <a:ea typeface="Lexend"/>
              <a:cs typeface="Lexend"/>
              <a:sym typeface="Lexend"/>
            </a:endParaRPr>
          </a:p>
        </p:txBody>
      </p:sp>
      <p:sp>
        <p:nvSpPr>
          <p:cNvPr id="752" name="Google Shape;752;p91"/>
          <p:cNvSpPr/>
          <p:nvPr/>
        </p:nvSpPr>
        <p:spPr>
          <a:xfrm>
            <a:off x="4724400" y="1508670"/>
            <a:ext cx="41910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3" name="Google Shape;753;p91"/>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4" name="Google Shape;754;p91"/>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55" name="Google Shape;755;p91" title="Screenshot 2025-06-19 at 1.45.14 PM.png"/>
          <p:cNvPicPr preferRelativeResize="0"/>
          <p:nvPr/>
        </p:nvPicPr>
        <p:blipFill>
          <a:blip r:embed="rId3">
            <a:alphaModFix/>
          </a:blip>
          <a:stretch>
            <a:fillRect/>
          </a:stretch>
        </p:blipFill>
        <p:spPr>
          <a:xfrm>
            <a:off x="4220125" y="636600"/>
            <a:ext cx="4356077" cy="4155649"/>
          </a:xfrm>
          <a:prstGeom prst="rect">
            <a:avLst/>
          </a:prstGeom>
          <a:noFill/>
          <a:ln>
            <a:noFill/>
          </a:ln>
        </p:spPr>
      </p:pic>
      <p:sp>
        <p:nvSpPr>
          <p:cNvPr id="756" name="Google Shape;756;p91"/>
          <p:cNvSpPr txBox="1"/>
          <p:nvPr>
            <p:ph idx="4294967295" type="title"/>
          </p:nvPr>
        </p:nvSpPr>
        <p:spPr>
          <a:xfrm>
            <a:off x="3117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Advanced Problem XBlock</a:t>
            </a:r>
            <a:endParaRPr sz="3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2" name="Google Shape;762;p92"/>
          <p:cNvSpPr txBox="1"/>
          <p:nvPr/>
        </p:nvSpPr>
        <p:spPr>
          <a:xfrm>
            <a:off x="523150" y="969874"/>
            <a:ext cx="3295500" cy="754200"/>
          </a:xfrm>
          <a:prstGeom prst="rect">
            <a:avLst/>
          </a:prstGeom>
          <a:noFill/>
          <a:ln>
            <a:noFill/>
          </a:ln>
        </p:spPr>
        <p:txBody>
          <a:bodyPr anchorCtr="0" anchor="t" bIns="190500" lIns="190500" spcFirstLastPara="1" rIns="0" wrap="square" tIns="0">
            <a:spAutoFit/>
          </a:bodyPr>
          <a:lstStyle/>
          <a:p>
            <a:pPr indent="0" lvl="0" marL="0" rtl="0" algn="l">
              <a:lnSpc>
                <a:spcPct val="125000"/>
              </a:lnSpc>
              <a:spcBef>
                <a:spcPts val="0"/>
              </a:spcBef>
              <a:spcAft>
                <a:spcPts val="0"/>
              </a:spcAft>
              <a:buNone/>
            </a:pPr>
            <a:r>
              <a:rPr b="1" lang="en" sz="1800">
                <a:solidFill>
                  <a:schemeClr val="lt1"/>
                </a:solidFill>
                <a:highlight>
                  <a:srgbClr val="FFFFFF"/>
                </a:highlight>
                <a:latin typeface="Lexend"/>
                <a:ea typeface="Lexend"/>
                <a:cs typeface="Lexend"/>
                <a:sym typeface="Lexend"/>
              </a:rPr>
              <a:t>Blank Common Problem</a:t>
            </a:r>
            <a:endParaRPr sz="1800">
              <a:solidFill>
                <a:schemeClr val="lt1"/>
              </a:solidFill>
              <a:latin typeface="Lexend"/>
              <a:ea typeface="Lexend"/>
              <a:cs typeface="Lexend"/>
              <a:sym typeface="Lexend"/>
            </a:endParaRPr>
          </a:p>
          <a:p>
            <a:pPr indent="0" lvl="0" marL="457200" marR="0" rtl="0" algn="l">
              <a:lnSpc>
                <a:spcPct val="100000"/>
              </a:lnSpc>
              <a:spcBef>
                <a:spcPts val="0"/>
              </a:spcBef>
              <a:spcAft>
                <a:spcPts val="0"/>
              </a:spcAft>
              <a:buNone/>
            </a:pPr>
            <a:r>
              <a:t/>
            </a:r>
            <a:endParaRPr/>
          </a:p>
        </p:txBody>
      </p:sp>
      <p:sp>
        <p:nvSpPr>
          <p:cNvPr id="763" name="Google Shape;763;p92"/>
          <p:cNvSpPr/>
          <p:nvPr/>
        </p:nvSpPr>
        <p:spPr>
          <a:xfrm>
            <a:off x="4724400" y="1508670"/>
            <a:ext cx="41910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4" name="Google Shape;764;p92"/>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5" name="Google Shape;765;p92"/>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66" name="Google Shape;766;p92" title="Screenshot 2025-06-19 at 1.46.53 PM.png"/>
          <p:cNvPicPr preferRelativeResize="0"/>
          <p:nvPr/>
        </p:nvPicPr>
        <p:blipFill>
          <a:blip r:embed="rId3">
            <a:alphaModFix/>
          </a:blip>
          <a:stretch>
            <a:fillRect/>
          </a:stretch>
        </p:blipFill>
        <p:spPr>
          <a:xfrm>
            <a:off x="4272325" y="818154"/>
            <a:ext cx="4348775" cy="4325347"/>
          </a:xfrm>
          <a:prstGeom prst="rect">
            <a:avLst/>
          </a:prstGeom>
          <a:noFill/>
          <a:ln>
            <a:noFill/>
          </a:ln>
        </p:spPr>
      </p:pic>
      <p:sp>
        <p:nvSpPr>
          <p:cNvPr id="767" name="Google Shape;767;p92"/>
          <p:cNvSpPr txBox="1"/>
          <p:nvPr>
            <p:ph idx="4294967295" type="title"/>
          </p:nvPr>
        </p:nvSpPr>
        <p:spPr>
          <a:xfrm>
            <a:off x="159300" y="-1274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Advanced Problem XBlock</a:t>
            </a:r>
            <a:endParaRPr sz="3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3"/>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3" name="Google Shape;773;p93"/>
          <p:cNvSpPr txBox="1"/>
          <p:nvPr/>
        </p:nvSpPr>
        <p:spPr>
          <a:xfrm>
            <a:off x="228600" y="1127674"/>
            <a:ext cx="3295500" cy="7062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pic>
        <p:nvPicPr>
          <p:cNvPr id="774" name="Google Shape;774;p93" title="Screenshot 2025-06-20 at 11.27.01 AM.png"/>
          <p:cNvPicPr preferRelativeResize="0"/>
          <p:nvPr/>
        </p:nvPicPr>
        <p:blipFill rotWithShape="1">
          <a:blip r:embed="rId3">
            <a:alphaModFix/>
          </a:blip>
          <a:srcRect b="0" l="0" r="0" t="3966"/>
          <a:stretch/>
        </p:blipFill>
        <p:spPr>
          <a:xfrm>
            <a:off x="5260150" y="586075"/>
            <a:ext cx="3274251" cy="4526651"/>
          </a:xfrm>
          <a:prstGeom prst="rect">
            <a:avLst/>
          </a:prstGeom>
          <a:noFill/>
          <a:ln>
            <a:noFill/>
          </a:ln>
        </p:spPr>
      </p:pic>
      <p:sp>
        <p:nvSpPr>
          <p:cNvPr id="775" name="Google Shape;775;p93"/>
          <p:cNvSpPr txBox="1"/>
          <p:nvPr/>
        </p:nvSpPr>
        <p:spPr>
          <a:xfrm>
            <a:off x="-228600" y="899075"/>
            <a:ext cx="4077900" cy="1539300"/>
          </a:xfrm>
          <a:prstGeom prst="rect">
            <a:avLst/>
          </a:prstGeom>
          <a:noFill/>
          <a:ln>
            <a:noFill/>
          </a:ln>
        </p:spPr>
        <p:txBody>
          <a:bodyPr anchorCtr="0" anchor="t" bIns="190500" lIns="190500" spcFirstLastPara="1" rIns="0" wrap="square" tIns="0">
            <a:spAutoFit/>
          </a:bodyPr>
          <a:lstStyle/>
          <a:p>
            <a:pPr indent="0" lvl="0" marL="457200" marR="0" rtl="0" algn="l">
              <a:lnSpc>
                <a:spcPct val="100000"/>
              </a:lnSpc>
              <a:spcBef>
                <a:spcPts val="0"/>
              </a:spcBef>
              <a:spcAft>
                <a:spcPts val="0"/>
              </a:spcAft>
              <a:buNone/>
            </a:pPr>
            <a:r>
              <a:t/>
            </a:r>
            <a:endParaRPr sz="1550">
              <a:solidFill>
                <a:schemeClr val="lt1"/>
              </a:solidFill>
              <a:highlight>
                <a:srgbClr val="FFFFFF"/>
              </a:highlight>
            </a:endParaRPr>
          </a:p>
          <a:p>
            <a:pPr indent="0" lvl="0" marL="45720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This XBlock offers an interactive drag-and-drop activity, allowing learners to match items to target zones within an image.</a:t>
            </a:r>
            <a:endParaRPr sz="1800">
              <a:solidFill>
                <a:schemeClr val="lt1"/>
              </a:solidFill>
              <a:highlight>
                <a:srgbClr val="FFFFFF"/>
              </a:highlight>
              <a:latin typeface="Lexend ExtraLight"/>
              <a:ea typeface="Lexend ExtraLight"/>
              <a:cs typeface="Lexend ExtraLight"/>
              <a:sym typeface="Lexend ExtraLight"/>
            </a:endParaRPr>
          </a:p>
        </p:txBody>
      </p:sp>
      <p:sp>
        <p:nvSpPr>
          <p:cNvPr id="776" name="Google Shape;776;p93"/>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Drag and Drop</a:t>
            </a:r>
            <a:r>
              <a:rPr lang="en" sz="3400">
                <a:solidFill>
                  <a:schemeClr val="dk1"/>
                </a:solidFill>
              </a:rPr>
              <a:t>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4"/>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2" name="Google Shape;782;p94"/>
          <p:cNvSpPr txBox="1"/>
          <p:nvPr/>
        </p:nvSpPr>
        <p:spPr>
          <a:xfrm>
            <a:off x="228600" y="1127674"/>
            <a:ext cx="3295500" cy="7062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pic>
        <p:nvPicPr>
          <p:cNvPr id="783" name="Google Shape;783;p94" title="Screenshot 2025-06-20 at 11.37.28 AM.png"/>
          <p:cNvPicPr preferRelativeResize="0"/>
          <p:nvPr/>
        </p:nvPicPr>
        <p:blipFill rotWithShape="1">
          <a:blip r:embed="rId3">
            <a:alphaModFix/>
          </a:blip>
          <a:srcRect b="0" l="0" r="0" t="21844"/>
          <a:stretch/>
        </p:blipFill>
        <p:spPr>
          <a:xfrm>
            <a:off x="3659700" y="939675"/>
            <a:ext cx="5484300" cy="2214851"/>
          </a:xfrm>
          <a:prstGeom prst="rect">
            <a:avLst/>
          </a:prstGeom>
          <a:noFill/>
          <a:ln>
            <a:noFill/>
          </a:ln>
        </p:spPr>
      </p:pic>
      <p:sp>
        <p:nvSpPr>
          <p:cNvPr id="784" name="Google Shape;784;p94"/>
          <p:cNvSpPr txBox="1"/>
          <p:nvPr/>
        </p:nvSpPr>
        <p:spPr>
          <a:xfrm>
            <a:off x="159300" y="1508675"/>
            <a:ext cx="3361200" cy="10236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latin typeface="Lexend ExtraLight"/>
                <a:ea typeface="Lexend ExtraLight"/>
                <a:cs typeface="Lexend ExtraLight"/>
                <a:sym typeface="Lexend ExtraLight"/>
              </a:rPr>
              <a:t>Instructors can design questions that allow learners to submit free-text responses.</a:t>
            </a:r>
            <a:endParaRPr sz="1800">
              <a:latin typeface="Lexend ExtraLight"/>
              <a:ea typeface="Lexend ExtraLight"/>
              <a:cs typeface="Lexend ExtraLight"/>
              <a:sym typeface="Lexend ExtraLight"/>
            </a:endParaRPr>
          </a:p>
        </p:txBody>
      </p:sp>
      <p:pic>
        <p:nvPicPr>
          <p:cNvPr id="785" name="Google Shape;785;p94" title="Screenshot 2025-06-24 at 3.49.02 PM.png"/>
          <p:cNvPicPr preferRelativeResize="0"/>
          <p:nvPr/>
        </p:nvPicPr>
        <p:blipFill rotWithShape="1">
          <a:blip r:embed="rId4">
            <a:alphaModFix/>
          </a:blip>
          <a:srcRect b="0" l="0" r="-6394" t="0"/>
          <a:stretch/>
        </p:blipFill>
        <p:spPr>
          <a:xfrm>
            <a:off x="3733800" y="3245253"/>
            <a:ext cx="4319099" cy="1813697"/>
          </a:xfrm>
          <a:prstGeom prst="rect">
            <a:avLst/>
          </a:prstGeom>
          <a:noFill/>
          <a:ln>
            <a:noFill/>
          </a:ln>
        </p:spPr>
      </p:pic>
      <p:sp>
        <p:nvSpPr>
          <p:cNvPr id="786" name="Google Shape;786;p94"/>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Free-text Response</a:t>
            </a:r>
            <a:r>
              <a:rPr lang="en" sz="3400">
                <a:solidFill>
                  <a:schemeClr val="dk1"/>
                </a:solidFill>
              </a:rPr>
              <a:t>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674925" y="213025"/>
            <a:ext cx="6598800" cy="7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386" name="Google Shape;386;p59"/>
          <p:cNvSpPr txBox="1"/>
          <p:nvPr/>
        </p:nvSpPr>
        <p:spPr>
          <a:xfrm>
            <a:off x="798171" y="1400899"/>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dk1"/>
                </a:solidFill>
                <a:latin typeface="Lexend SemiBold"/>
                <a:ea typeface="Lexend SemiBold"/>
                <a:cs typeface="Lexend SemiBold"/>
                <a:sym typeface="Lexend SemiBold"/>
              </a:rPr>
              <a:t>Team Introduction</a:t>
            </a:r>
            <a:endParaRPr sz="1200">
              <a:solidFill>
                <a:schemeClr val="dk1"/>
              </a:solidFill>
              <a:latin typeface="Lexend SemiBold"/>
              <a:ea typeface="Lexend SemiBold"/>
              <a:cs typeface="Lexend SemiBold"/>
              <a:sym typeface="Lexend SemiBold"/>
            </a:endParaRPr>
          </a:p>
        </p:txBody>
      </p:sp>
      <p:sp>
        <p:nvSpPr>
          <p:cNvPr id="387" name="Google Shape;387;p59"/>
          <p:cNvSpPr txBox="1"/>
          <p:nvPr/>
        </p:nvSpPr>
        <p:spPr>
          <a:xfrm>
            <a:off x="794125" y="2226775"/>
            <a:ext cx="12681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dk1"/>
                </a:solidFill>
                <a:latin typeface="Lexend SemiBold"/>
                <a:ea typeface="Lexend SemiBold"/>
                <a:cs typeface="Lexend SemiBold"/>
                <a:sym typeface="Lexend SemiBold"/>
              </a:rPr>
              <a:t>XBlocks Intro</a:t>
            </a:r>
            <a:endParaRPr sz="1200">
              <a:solidFill>
                <a:schemeClr val="dk1"/>
              </a:solidFill>
              <a:latin typeface="Lexend SemiBold"/>
              <a:ea typeface="Lexend SemiBold"/>
              <a:cs typeface="Lexend SemiBold"/>
              <a:sym typeface="Lexend SemiBold"/>
            </a:endParaRPr>
          </a:p>
        </p:txBody>
      </p:sp>
      <p:sp>
        <p:nvSpPr>
          <p:cNvPr id="388" name="Google Shape;388;p59"/>
          <p:cNvSpPr txBox="1"/>
          <p:nvPr/>
        </p:nvSpPr>
        <p:spPr>
          <a:xfrm>
            <a:off x="794121" y="1686711"/>
            <a:ext cx="6039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389" name="Google Shape;389;p59"/>
          <p:cNvCxnSpPr/>
          <p:nvPr/>
        </p:nvCxnSpPr>
        <p:spPr>
          <a:xfrm>
            <a:off x="784775" y="1117300"/>
            <a:ext cx="6508500" cy="0"/>
          </a:xfrm>
          <a:prstGeom prst="straightConnector1">
            <a:avLst/>
          </a:prstGeom>
          <a:noFill/>
          <a:ln cap="flat" cmpd="sng" w="19050">
            <a:solidFill>
              <a:schemeClr val="accent2"/>
            </a:solidFill>
            <a:prstDash val="solid"/>
            <a:round/>
            <a:headEnd len="med" w="med" type="none"/>
            <a:tailEnd len="med" w="med" type="none"/>
          </a:ln>
        </p:spPr>
      </p:cxnSp>
      <p:sp>
        <p:nvSpPr>
          <p:cNvPr id="390" name="Google Shape;390;p59"/>
          <p:cNvSpPr txBox="1"/>
          <p:nvPr/>
        </p:nvSpPr>
        <p:spPr>
          <a:xfrm>
            <a:off x="1558369" y="1687024"/>
            <a:ext cx="7398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Vision</a:t>
            </a:r>
            <a:endParaRPr sz="800">
              <a:solidFill>
                <a:schemeClr val="lt1"/>
              </a:solidFill>
              <a:latin typeface="Lexend"/>
              <a:ea typeface="Lexend"/>
              <a:cs typeface="Lexend"/>
              <a:sym typeface="Lexend"/>
            </a:endParaRPr>
          </a:p>
        </p:txBody>
      </p:sp>
      <p:sp>
        <p:nvSpPr>
          <p:cNvPr id="391" name="Google Shape;391;p59"/>
          <p:cNvSpPr txBox="1"/>
          <p:nvPr/>
        </p:nvSpPr>
        <p:spPr>
          <a:xfrm>
            <a:off x="794121" y="3052661"/>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dk1"/>
                </a:solidFill>
                <a:latin typeface="Lexend SemiBold"/>
                <a:ea typeface="Lexend SemiBold"/>
                <a:cs typeface="Lexend SemiBold"/>
                <a:sym typeface="Lexend SemiBold"/>
              </a:rPr>
              <a:t>XBlocks Walkthrough</a:t>
            </a:r>
            <a:endParaRPr sz="1200">
              <a:solidFill>
                <a:schemeClr val="dk1"/>
              </a:solidFill>
              <a:latin typeface="Lexend SemiBold"/>
              <a:ea typeface="Lexend SemiBold"/>
              <a:cs typeface="Lexend SemiBold"/>
              <a:sym typeface="Lexend SemiBold"/>
            </a:endParaRPr>
          </a:p>
        </p:txBody>
      </p:sp>
      <p:sp>
        <p:nvSpPr>
          <p:cNvPr id="392" name="Google Shape;392;p59"/>
          <p:cNvSpPr txBox="1"/>
          <p:nvPr/>
        </p:nvSpPr>
        <p:spPr>
          <a:xfrm>
            <a:off x="794121" y="3869049"/>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dk1"/>
                </a:solidFill>
                <a:latin typeface="Lexend SemiBold"/>
                <a:ea typeface="Lexend SemiBold"/>
                <a:cs typeface="Lexend SemiBold"/>
                <a:sym typeface="Lexend SemiBold"/>
              </a:rPr>
              <a:t>Further</a:t>
            </a:r>
            <a:endParaRPr sz="1200">
              <a:solidFill>
                <a:schemeClr val="dk1"/>
              </a:solidFill>
              <a:latin typeface="Lexend SemiBold"/>
              <a:ea typeface="Lexend SemiBold"/>
              <a:cs typeface="Lexend SemiBold"/>
              <a:sym typeface="Lexend SemiBold"/>
            </a:endParaRPr>
          </a:p>
        </p:txBody>
      </p:sp>
      <p:sp>
        <p:nvSpPr>
          <p:cNvPr id="393" name="Google Shape;393;p59"/>
          <p:cNvSpPr txBox="1"/>
          <p:nvPr/>
        </p:nvSpPr>
        <p:spPr>
          <a:xfrm>
            <a:off x="818625" y="3329875"/>
            <a:ext cx="21963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Content Creation XBlocks (Non Graded)</a:t>
            </a:r>
            <a:endParaRPr sz="800">
              <a:solidFill>
                <a:schemeClr val="lt1"/>
              </a:solidFill>
              <a:latin typeface="Lexend"/>
              <a:ea typeface="Lexend"/>
              <a:cs typeface="Lexend"/>
              <a:sym typeface="Lexend"/>
            </a:endParaRPr>
          </a:p>
        </p:txBody>
      </p:sp>
      <p:sp>
        <p:nvSpPr>
          <p:cNvPr id="394" name="Google Shape;394;p59"/>
          <p:cNvSpPr txBox="1"/>
          <p:nvPr/>
        </p:nvSpPr>
        <p:spPr>
          <a:xfrm>
            <a:off x="777176" y="4189875"/>
            <a:ext cx="5514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Q&amp;A</a:t>
            </a:r>
            <a:endParaRPr sz="800">
              <a:solidFill>
                <a:schemeClr val="lt1"/>
              </a:solidFill>
              <a:latin typeface="Lexend"/>
              <a:ea typeface="Lexend"/>
              <a:cs typeface="Lexend"/>
              <a:sym typeface="Lexend"/>
            </a:endParaRPr>
          </a:p>
        </p:txBody>
      </p:sp>
      <p:sp>
        <p:nvSpPr>
          <p:cNvPr id="395" name="Google Shape;395;p59"/>
          <p:cNvSpPr txBox="1"/>
          <p:nvPr/>
        </p:nvSpPr>
        <p:spPr>
          <a:xfrm>
            <a:off x="777175" y="2469875"/>
            <a:ext cx="11943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What are XBlocks</a:t>
            </a:r>
            <a:endParaRPr sz="800">
              <a:solidFill>
                <a:schemeClr val="lt1"/>
              </a:solidFill>
              <a:latin typeface="Lexend"/>
              <a:ea typeface="Lexend"/>
              <a:cs typeface="Lexend"/>
              <a:sym typeface="Lexend"/>
            </a:endParaRPr>
          </a:p>
        </p:txBody>
      </p:sp>
      <p:sp>
        <p:nvSpPr>
          <p:cNvPr id="396" name="Google Shape;396;p59"/>
          <p:cNvSpPr txBox="1"/>
          <p:nvPr/>
        </p:nvSpPr>
        <p:spPr>
          <a:xfrm>
            <a:off x="2148927" y="2469750"/>
            <a:ext cx="17850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What makes XBlocks powerful</a:t>
            </a:r>
            <a:endParaRPr sz="800">
              <a:solidFill>
                <a:schemeClr val="lt1"/>
              </a:solidFill>
              <a:latin typeface="Lexend"/>
              <a:ea typeface="Lexend"/>
              <a:cs typeface="Lexend"/>
              <a:sym typeface="Lexend"/>
            </a:endParaRPr>
          </a:p>
        </p:txBody>
      </p:sp>
      <p:cxnSp>
        <p:nvCxnSpPr>
          <p:cNvPr id="397" name="Google Shape;397;p59"/>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398" name="Google Shape;398;p59"/>
          <p:cNvSpPr txBox="1"/>
          <p:nvPr/>
        </p:nvSpPr>
        <p:spPr>
          <a:xfrm>
            <a:off x="3169050" y="3329875"/>
            <a:ext cx="16707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Assessment</a:t>
            </a:r>
            <a:r>
              <a:rPr lang="en" sz="800">
                <a:solidFill>
                  <a:schemeClr val="lt1"/>
                </a:solidFill>
                <a:latin typeface="Lexend"/>
                <a:ea typeface="Lexend"/>
                <a:cs typeface="Lexend"/>
                <a:sym typeface="Lexend"/>
              </a:rPr>
              <a:t> XBlocks (Graded)</a:t>
            </a:r>
            <a:endParaRPr sz="800">
              <a:solidFill>
                <a:schemeClr val="lt1"/>
              </a:solidFill>
              <a:latin typeface="Lexend"/>
              <a:ea typeface="Lexend"/>
              <a:cs typeface="Lexend"/>
              <a:sym typeface="Lexend"/>
            </a:endParaRPr>
          </a:p>
        </p:txBody>
      </p:sp>
      <p:sp>
        <p:nvSpPr>
          <p:cNvPr id="399" name="Google Shape;399;p59"/>
          <p:cNvSpPr txBox="1"/>
          <p:nvPr/>
        </p:nvSpPr>
        <p:spPr>
          <a:xfrm>
            <a:off x="6352225" y="3329875"/>
            <a:ext cx="16707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Feedback &amp; Analytic XBlocks</a:t>
            </a:r>
            <a:endParaRPr sz="800">
              <a:solidFill>
                <a:schemeClr val="lt1"/>
              </a:solidFill>
              <a:latin typeface="Lexend"/>
              <a:ea typeface="Lexend"/>
              <a:cs typeface="Lexend"/>
              <a:sym typeface="Lexend"/>
            </a:endParaRPr>
          </a:p>
        </p:txBody>
      </p:sp>
      <p:sp>
        <p:nvSpPr>
          <p:cNvPr id="400" name="Google Shape;400;p59"/>
          <p:cNvSpPr txBox="1"/>
          <p:nvPr/>
        </p:nvSpPr>
        <p:spPr>
          <a:xfrm>
            <a:off x="4993875" y="3329875"/>
            <a:ext cx="11373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AI XBlocks</a:t>
            </a:r>
            <a:endParaRPr sz="800">
              <a:solidFill>
                <a:schemeClr val="lt1"/>
              </a:solidFill>
              <a:latin typeface="Lexend"/>
              <a:ea typeface="Lexend"/>
              <a:cs typeface="Lexend"/>
              <a:sym typeface="Lexe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5"/>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2" name="Google Shape;792;p95"/>
          <p:cNvSpPr txBox="1"/>
          <p:nvPr/>
        </p:nvSpPr>
        <p:spPr>
          <a:xfrm>
            <a:off x="228600" y="1127674"/>
            <a:ext cx="3295500" cy="7062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sp>
        <p:nvSpPr>
          <p:cNvPr id="793" name="Google Shape;793;p95"/>
          <p:cNvSpPr txBox="1"/>
          <p:nvPr/>
        </p:nvSpPr>
        <p:spPr>
          <a:xfrm>
            <a:off x="145800" y="1045025"/>
            <a:ext cx="7573800" cy="746400"/>
          </a:xfrm>
          <a:prstGeom prst="rect">
            <a:avLst/>
          </a:prstGeom>
          <a:noFill/>
          <a:ln>
            <a:noFill/>
          </a:ln>
        </p:spPr>
        <p:txBody>
          <a:bodyPr anchorCtr="0" anchor="t" bIns="190500" lIns="190500" spcFirstLastPara="1" rIns="0" wrap="square" tIns="0">
            <a:spAutoFit/>
          </a:bodyPr>
          <a:lstStyle/>
          <a:p>
            <a:pPr indent="0" lvl="0" marL="0" marR="0" rtl="0" algn="just">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Learners have to sort items by dragging them at their correct position. Authors can define items and their correct order from studio.</a:t>
            </a:r>
            <a:endParaRPr sz="1800">
              <a:latin typeface="Lexend ExtraLight"/>
              <a:ea typeface="Lexend ExtraLight"/>
              <a:cs typeface="Lexend ExtraLight"/>
              <a:sym typeface="Lexend ExtraLight"/>
            </a:endParaRPr>
          </a:p>
        </p:txBody>
      </p:sp>
      <p:pic>
        <p:nvPicPr>
          <p:cNvPr id="794" name="Google Shape;794;p95" title="Screenshot 2025-06-20 at 12.03.41 PM.png"/>
          <p:cNvPicPr preferRelativeResize="0"/>
          <p:nvPr/>
        </p:nvPicPr>
        <p:blipFill>
          <a:blip r:embed="rId3">
            <a:alphaModFix/>
          </a:blip>
          <a:stretch>
            <a:fillRect/>
          </a:stretch>
        </p:blipFill>
        <p:spPr>
          <a:xfrm>
            <a:off x="4624100" y="2021425"/>
            <a:ext cx="4078251" cy="3042674"/>
          </a:xfrm>
          <a:prstGeom prst="rect">
            <a:avLst/>
          </a:prstGeom>
          <a:noFill/>
          <a:ln>
            <a:noFill/>
          </a:ln>
        </p:spPr>
      </p:pic>
      <p:pic>
        <p:nvPicPr>
          <p:cNvPr id="795" name="Google Shape;795;p95" title="Screenshot 2025-06-24 at 4.39.36 PM.png"/>
          <p:cNvPicPr preferRelativeResize="0"/>
          <p:nvPr/>
        </p:nvPicPr>
        <p:blipFill>
          <a:blip r:embed="rId4">
            <a:alphaModFix/>
          </a:blip>
          <a:stretch>
            <a:fillRect/>
          </a:stretch>
        </p:blipFill>
        <p:spPr>
          <a:xfrm>
            <a:off x="76200" y="3116225"/>
            <a:ext cx="4014500" cy="1873956"/>
          </a:xfrm>
          <a:prstGeom prst="rect">
            <a:avLst/>
          </a:prstGeom>
          <a:noFill/>
          <a:ln>
            <a:noFill/>
          </a:ln>
        </p:spPr>
      </p:pic>
      <p:sp>
        <p:nvSpPr>
          <p:cNvPr id="796" name="Google Shape;796;p95"/>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Sortable</a:t>
            </a:r>
            <a:r>
              <a:rPr lang="en" sz="3400">
                <a:solidFill>
                  <a:schemeClr val="dk1"/>
                </a:solidFill>
              </a:rPr>
              <a:t> Problem XBlock</a:t>
            </a:r>
            <a:endParaRPr sz="3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6"/>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2" name="Google Shape;802;p96"/>
          <p:cNvSpPr txBox="1"/>
          <p:nvPr/>
        </p:nvSpPr>
        <p:spPr>
          <a:xfrm>
            <a:off x="228600" y="1127674"/>
            <a:ext cx="3295500" cy="706200"/>
          </a:xfrm>
          <a:prstGeom prst="rect">
            <a:avLst/>
          </a:prstGeom>
          <a:noFill/>
          <a:ln>
            <a:noFill/>
          </a:ln>
        </p:spPr>
        <p:txBody>
          <a:bodyPr anchorCtr="0" anchor="t" bIns="190500" lIns="190500" spcFirstLastPara="1" rIns="0" wrap="square" tIns="0">
            <a:spAutoFit/>
          </a:bodyPr>
          <a:lstStyle/>
          <a:p>
            <a:pPr indent="0" lvl="0" marL="457200" rtl="0" algn="l">
              <a:lnSpc>
                <a:spcPct val="125000"/>
              </a:lnSpc>
              <a:spcBef>
                <a:spcPts val="0"/>
              </a:spcBef>
              <a:spcAft>
                <a:spcPts val="0"/>
              </a:spcAft>
              <a:buNone/>
            </a:pPr>
            <a:r>
              <a:t/>
            </a:r>
            <a:endParaRPr b="1" sz="1550">
              <a:solidFill>
                <a:schemeClr val="lt1"/>
              </a:solidFill>
              <a:highlight>
                <a:srgbClr val="FFFFFF"/>
              </a:highlight>
            </a:endParaRPr>
          </a:p>
          <a:p>
            <a:pPr indent="0" lvl="0" marL="457200" marR="0" rtl="0" algn="l">
              <a:lnSpc>
                <a:spcPct val="100000"/>
              </a:lnSpc>
              <a:spcBef>
                <a:spcPts val="0"/>
              </a:spcBef>
              <a:spcAft>
                <a:spcPts val="0"/>
              </a:spcAft>
              <a:buNone/>
            </a:pPr>
            <a:r>
              <a:t/>
            </a:r>
            <a:endParaRPr/>
          </a:p>
        </p:txBody>
      </p:sp>
      <p:sp>
        <p:nvSpPr>
          <p:cNvPr id="803" name="Google Shape;803;p96"/>
          <p:cNvSpPr txBox="1"/>
          <p:nvPr/>
        </p:nvSpPr>
        <p:spPr>
          <a:xfrm>
            <a:off x="228600" y="1045025"/>
            <a:ext cx="4995000" cy="33324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latin typeface="Lexend ExtraLight"/>
                <a:ea typeface="Lexend ExtraLight"/>
                <a:cs typeface="Lexend ExtraLight"/>
                <a:sym typeface="Lexend ExtraLight"/>
              </a:rPr>
              <a:t>I</a:t>
            </a:r>
            <a:r>
              <a:rPr lang="en" sz="1800">
                <a:latin typeface="Lexend ExtraLight"/>
                <a:ea typeface="Lexend ExtraLight"/>
                <a:cs typeface="Lexend ExtraLight"/>
                <a:sym typeface="Lexend ExtraLight"/>
              </a:rPr>
              <a:t>n</a:t>
            </a:r>
            <a:r>
              <a:rPr lang="en" sz="1800">
                <a:latin typeface="Lexend"/>
                <a:ea typeface="Lexend"/>
                <a:cs typeface="Lexend"/>
                <a:sym typeface="Lexend"/>
              </a:rPr>
              <a:t> Open Response Assessment (ORA)</a:t>
            </a:r>
            <a:r>
              <a:rPr lang="en" sz="1800">
                <a:latin typeface="Lexend ExtraLight"/>
                <a:ea typeface="Lexend ExtraLight"/>
                <a:cs typeface="Lexend ExtraLight"/>
                <a:sym typeface="Lexend ExtraLight"/>
              </a:rPr>
              <a:t>, learners submit essay type responses and then go through a series of assessment steps </a:t>
            </a:r>
            <a:r>
              <a:rPr lang="en" sz="1800">
                <a:latin typeface="Lexend ExtraLight"/>
                <a:ea typeface="Lexend ExtraLight"/>
                <a:cs typeface="Lexend ExtraLight"/>
                <a:sym typeface="Lexend ExtraLight"/>
              </a:rPr>
              <a:t>to complete the assignment.</a:t>
            </a:r>
            <a:endParaRPr sz="1800">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r>
              <a:t/>
            </a:r>
            <a:endParaRPr sz="1800">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r>
              <a:rPr b="1" lang="en" sz="1800">
                <a:latin typeface="Lexend"/>
                <a:ea typeface="Lexend"/>
                <a:cs typeface="Lexend"/>
                <a:sym typeface="Lexend"/>
              </a:rPr>
              <a:t>Steps:</a:t>
            </a:r>
            <a:r>
              <a:rPr lang="en" sz="1800">
                <a:latin typeface="Lexend ExtraLight"/>
                <a:ea typeface="Lexend ExtraLight"/>
                <a:cs typeface="Lexend ExtraLight"/>
                <a:sym typeface="Lexend ExtraLight"/>
              </a:rPr>
              <a:t> </a:t>
            </a:r>
            <a:endParaRPr sz="1800">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Self Assessment</a:t>
            </a:r>
            <a:endParaRPr sz="1800">
              <a:solidFill>
                <a:schemeClr val="lt1"/>
              </a:solidFill>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latin typeface="Lexend ExtraLight"/>
                <a:ea typeface="Lexend ExtraLight"/>
                <a:cs typeface="Lexend ExtraLight"/>
                <a:sym typeface="Lexend ExtraLight"/>
              </a:rPr>
              <a:t>Learn Assessment</a:t>
            </a:r>
            <a:endParaRPr sz="1800">
              <a:latin typeface="Lexend ExtraLight"/>
              <a:ea typeface="Lexend ExtraLight"/>
              <a:cs typeface="Lexend ExtraLight"/>
              <a:sym typeface="Lexend ExtraLight"/>
            </a:endParaRPr>
          </a:p>
          <a:p>
            <a:pPr indent="-342900" lvl="0" marL="457200" marR="0" rtl="0" algn="l">
              <a:lnSpc>
                <a:spcPct val="100000"/>
              </a:lnSpc>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Peer Assessment</a:t>
            </a:r>
            <a:endParaRPr sz="1800">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804" name="Google Shape;804;p96"/>
          <p:cNvSpPr txBox="1"/>
          <p:nvPr>
            <p:ph idx="4294967295" type="title"/>
          </p:nvPr>
        </p:nvSpPr>
        <p:spPr>
          <a:xfrm>
            <a:off x="311700" y="249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Open Response Assessment</a:t>
            </a:r>
            <a:r>
              <a:rPr lang="en" sz="3400">
                <a:solidFill>
                  <a:schemeClr val="dk1"/>
                </a:solidFill>
              </a:rPr>
              <a:t> XBlock</a:t>
            </a:r>
            <a:endParaRPr sz="3400">
              <a:solidFill>
                <a:schemeClr val="dk1"/>
              </a:solidFill>
            </a:endParaRPr>
          </a:p>
        </p:txBody>
      </p:sp>
      <p:pic>
        <p:nvPicPr>
          <p:cNvPr id="805" name="Google Shape;805;p96" title="Screenshot 2025-06-24 at 4.52.10 PM.png"/>
          <p:cNvPicPr preferRelativeResize="0"/>
          <p:nvPr/>
        </p:nvPicPr>
        <p:blipFill>
          <a:blip r:embed="rId3">
            <a:alphaModFix/>
          </a:blip>
          <a:stretch>
            <a:fillRect/>
          </a:stretch>
        </p:blipFill>
        <p:spPr>
          <a:xfrm>
            <a:off x="5335950" y="828529"/>
            <a:ext cx="3267751" cy="42818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cxnSp>
        <p:nvCxnSpPr>
          <p:cNvPr id="810" name="Google Shape;810;p97"/>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811" name="Google Shape;811;p97"/>
          <p:cNvSpPr txBox="1"/>
          <p:nvPr>
            <p:ph idx="4294967295" type="title"/>
          </p:nvPr>
        </p:nvSpPr>
        <p:spPr>
          <a:xfrm>
            <a:off x="303700" y="507900"/>
            <a:ext cx="8421600" cy="13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dk1"/>
                </a:solidFill>
              </a:rPr>
              <a:t>AI-Powered</a:t>
            </a:r>
            <a:endParaRPr sz="6000">
              <a:solidFill>
                <a:schemeClr val="dk1"/>
              </a:solidFill>
            </a:endParaRPr>
          </a:p>
          <a:p>
            <a:pPr indent="0" lvl="0" marL="0" rtl="0" algn="ctr">
              <a:spcBef>
                <a:spcPts val="0"/>
              </a:spcBef>
              <a:spcAft>
                <a:spcPts val="0"/>
              </a:spcAft>
              <a:buNone/>
            </a:pPr>
            <a:r>
              <a:rPr lang="en" sz="6000">
                <a:solidFill>
                  <a:schemeClr val="dk1"/>
                </a:solidFill>
              </a:rPr>
              <a:t> XBlocks</a:t>
            </a:r>
            <a:endParaRPr sz="6000">
              <a:solidFill>
                <a:schemeClr val="dk1"/>
              </a:solidFill>
            </a:endParaRPr>
          </a:p>
        </p:txBody>
      </p:sp>
      <p:pic>
        <p:nvPicPr>
          <p:cNvPr id="812" name="Google Shape;812;p97"/>
          <p:cNvPicPr preferRelativeResize="0"/>
          <p:nvPr/>
        </p:nvPicPr>
        <p:blipFill>
          <a:blip r:embed="rId3">
            <a:alphaModFix/>
          </a:blip>
          <a:stretch>
            <a:fillRect/>
          </a:stretch>
        </p:blipFill>
        <p:spPr>
          <a:xfrm>
            <a:off x="3800825" y="2824050"/>
            <a:ext cx="1779250" cy="1779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8"/>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8" name="Google Shape;818;p98"/>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9" name="Google Shape;819;p98"/>
          <p:cNvSpPr txBox="1"/>
          <p:nvPr/>
        </p:nvSpPr>
        <p:spPr>
          <a:xfrm>
            <a:off x="228600" y="1203875"/>
            <a:ext cx="3475800" cy="36789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t/>
            </a:r>
            <a:endParaRPr b="1" sz="1550">
              <a:solidFill>
                <a:schemeClr val="lt1"/>
              </a:solidFill>
              <a:highlight>
                <a:srgbClr val="FFFFFF"/>
              </a:highlight>
            </a:endParaRPr>
          </a:p>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The ChatGPT XBlock integrates ChatGPT (AI language model developed by OpenAI).</a:t>
            </a:r>
            <a:endParaRPr sz="1800">
              <a:solidFill>
                <a:schemeClr val="lt1"/>
              </a:solidFill>
              <a:highlight>
                <a:srgbClr val="FFFFFF"/>
              </a:highlight>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br>
              <a:rPr lang="en" sz="1800">
                <a:solidFill>
                  <a:schemeClr val="lt1"/>
                </a:solidFill>
                <a:highlight>
                  <a:srgbClr val="FFFFFF"/>
                </a:highlight>
                <a:latin typeface="Lexend ExtraLight"/>
                <a:ea typeface="Lexend ExtraLight"/>
                <a:cs typeface="Lexend ExtraLight"/>
                <a:sym typeface="Lexend ExtraLight"/>
              </a:rPr>
            </a:br>
            <a:r>
              <a:rPr lang="en" sz="1800">
                <a:solidFill>
                  <a:schemeClr val="lt1"/>
                </a:solidFill>
                <a:highlight>
                  <a:srgbClr val="FFFFFF"/>
                </a:highlight>
                <a:latin typeface="Lexend ExtraLight"/>
                <a:ea typeface="Lexend ExtraLight"/>
                <a:cs typeface="Lexend ExtraLight"/>
                <a:sym typeface="Lexend ExtraLight"/>
              </a:rPr>
              <a:t>This XBlock allows learner to ask questions and receive real-time responses, which will</a:t>
            </a:r>
            <a:r>
              <a:rPr lang="en" sz="1800">
                <a:solidFill>
                  <a:schemeClr val="lt1"/>
                </a:solidFill>
                <a:highlight>
                  <a:srgbClr val="FFFFFF"/>
                </a:highlight>
                <a:latin typeface="Lexend ExtraLight"/>
                <a:ea typeface="Lexend ExtraLight"/>
                <a:cs typeface="Lexend ExtraLight"/>
                <a:sym typeface="Lexend ExtraLight"/>
              </a:rPr>
              <a:t> enhance</a:t>
            </a:r>
            <a:r>
              <a:rPr lang="en" sz="1800">
                <a:solidFill>
                  <a:schemeClr val="lt1"/>
                </a:solidFill>
                <a:highlight>
                  <a:srgbClr val="FFFFFF"/>
                </a:highlight>
                <a:latin typeface="Lexend ExtraLight"/>
                <a:ea typeface="Lexend ExtraLight"/>
                <a:cs typeface="Lexend ExtraLight"/>
                <a:sym typeface="Lexend ExtraLight"/>
              </a:rPr>
              <a:t> their learning experience with an interactive assistant.</a:t>
            </a:r>
            <a:endParaRPr sz="1800">
              <a:solidFill>
                <a:schemeClr val="lt1"/>
              </a:solidFill>
              <a:highlight>
                <a:srgbClr val="FFFFFF"/>
              </a:highlight>
              <a:latin typeface="Lexend ExtraLight"/>
              <a:ea typeface="Lexend ExtraLight"/>
              <a:cs typeface="Lexend ExtraLight"/>
              <a:sym typeface="Lexend ExtraLight"/>
            </a:endParaRPr>
          </a:p>
          <a:p>
            <a:pPr indent="0" lvl="0" marL="0" marR="0" rtl="0" algn="l">
              <a:lnSpc>
                <a:spcPct val="100000"/>
              </a:lnSpc>
              <a:spcBef>
                <a:spcPts val="0"/>
              </a:spcBef>
              <a:spcAft>
                <a:spcPts val="0"/>
              </a:spcAft>
              <a:buNone/>
            </a:pPr>
            <a:r>
              <a:t/>
            </a:r>
            <a:endParaRPr sz="1550">
              <a:solidFill>
                <a:schemeClr val="lt1"/>
              </a:solidFill>
              <a:highlight>
                <a:srgbClr val="FFFFFF"/>
              </a:highlight>
            </a:endParaRPr>
          </a:p>
          <a:p>
            <a:pPr indent="0" lvl="0" marL="0" marR="0" rtl="0" algn="l">
              <a:lnSpc>
                <a:spcPct val="100000"/>
              </a:lnSpc>
              <a:spcBef>
                <a:spcPts val="0"/>
              </a:spcBef>
              <a:spcAft>
                <a:spcPts val="0"/>
              </a:spcAft>
              <a:buNone/>
            </a:pPr>
            <a:r>
              <a:t/>
            </a:r>
            <a:endParaRPr sz="1550">
              <a:solidFill>
                <a:schemeClr val="lt1"/>
              </a:solidFill>
              <a:highlight>
                <a:srgbClr val="FFFFFF"/>
              </a:highlight>
            </a:endParaRPr>
          </a:p>
        </p:txBody>
      </p:sp>
      <p:sp>
        <p:nvSpPr>
          <p:cNvPr id="820" name="Google Shape;820;p98"/>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ChatGPT</a:t>
            </a:r>
            <a:r>
              <a:rPr lang="en" sz="3400">
                <a:solidFill>
                  <a:schemeClr val="dk1"/>
                </a:solidFill>
              </a:rPr>
              <a:t> XBlock</a:t>
            </a:r>
            <a:endParaRPr sz="3400">
              <a:solidFill>
                <a:schemeClr val="dk1"/>
              </a:solidFill>
            </a:endParaRPr>
          </a:p>
        </p:txBody>
      </p:sp>
      <p:pic>
        <p:nvPicPr>
          <p:cNvPr id="821" name="Google Shape;821;p98" title="Screenshot 2025-06-21 at 3.05.49 PM.png"/>
          <p:cNvPicPr preferRelativeResize="0"/>
          <p:nvPr/>
        </p:nvPicPr>
        <p:blipFill>
          <a:blip r:embed="rId3">
            <a:alphaModFix/>
          </a:blip>
          <a:stretch>
            <a:fillRect/>
          </a:stretch>
        </p:blipFill>
        <p:spPr>
          <a:xfrm>
            <a:off x="3923150" y="1744425"/>
            <a:ext cx="4839849" cy="2278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9"/>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7" name="Google Shape;827;p99"/>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8" name="Google Shape;828;p99"/>
          <p:cNvSpPr txBox="1"/>
          <p:nvPr/>
        </p:nvSpPr>
        <p:spPr>
          <a:xfrm>
            <a:off x="152400" y="1356275"/>
            <a:ext cx="3374400" cy="13008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a:ea typeface="Lexend"/>
                <a:cs typeface="Lexend"/>
                <a:sym typeface="Lexend"/>
              </a:rPr>
              <a:t>AI Coach Xblock</a:t>
            </a:r>
            <a:r>
              <a:rPr lang="en" sz="1800">
                <a:solidFill>
                  <a:schemeClr val="lt1"/>
                </a:solidFill>
                <a:highlight>
                  <a:srgbClr val="FFFFFF"/>
                </a:highlight>
                <a:latin typeface="Lexend ExtraLight"/>
                <a:ea typeface="Lexend ExtraLight"/>
                <a:cs typeface="Lexend ExtraLight"/>
                <a:sym typeface="Lexend ExtraLight"/>
              </a:rPr>
              <a:t> helps learner in improving their answers by levering power of AI.</a:t>
            </a:r>
            <a:endParaRPr sz="1800">
              <a:solidFill>
                <a:schemeClr val="lt1"/>
              </a:solidFill>
              <a:highlight>
                <a:srgbClr val="FFFFFF"/>
              </a:highlight>
              <a:latin typeface="Lexend ExtraLight"/>
              <a:ea typeface="Lexend ExtraLight"/>
              <a:cs typeface="Lexend ExtraLight"/>
              <a:sym typeface="Lexend ExtraLight"/>
            </a:endParaRPr>
          </a:p>
        </p:txBody>
      </p:sp>
      <p:sp>
        <p:nvSpPr>
          <p:cNvPr id="829" name="Google Shape;829;p99"/>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AI Coach</a:t>
            </a:r>
            <a:r>
              <a:rPr lang="en" sz="3400">
                <a:solidFill>
                  <a:schemeClr val="dk1"/>
                </a:solidFill>
              </a:rPr>
              <a:t> XBlock</a:t>
            </a:r>
            <a:endParaRPr sz="3400">
              <a:solidFill>
                <a:schemeClr val="dk1"/>
              </a:solidFill>
            </a:endParaRPr>
          </a:p>
        </p:txBody>
      </p:sp>
      <p:pic>
        <p:nvPicPr>
          <p:cNvPr id="830" name="Google Shape;830;p99" title="Screenshot 2025-06-21 at 3.34.43 PM.png"/>
          <p:cNvPicPr preferRelativeResize="0"/>
          <p:nvPr/>
        </p:nvPicPr>
        <p:blipFill rotWithShape="1">
          <a:blip r:embed="rId3">
            <a:alphaModFix/>
          </a:blip>
          <a:srcRect b="0" l="0" r="0" t="4260"/>
          <a:stretch/>
        </p:blipFill>
        <p:spPr>
          <a:xfrm>
            <a:off x="3600300" y="1398425"/>
            <a:ext cx="5385851" cy="31582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0"/>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6" name="Google Shape;836;p100"/>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7" name="Google Shape;837;p100"/>
          <p:cNvSpPr txBox="1"/>
          <p:nvPr/>
        </p:nvSpPr>
        <p:spPr>
          <a:xfrm>
            <a:off x="152400" y="1356275"/>
            <a:ext cx="3295500" cy="15777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This XBlock enables learners to write and submit code directly within the course, with automatic evaluation powered by AI</a:t>
            </a:r>
            <a:endParaRPr sz="1800">
              <a:solidFill>
                <a:schemeClr val="lt1"/>
              </a:solidFill>
              <a:highlight>
                <a:srgbClr val="FFFFFF"/>
              </a:highlight>
              <a:latin typeface="Lexend ExtraLight"/>
              <a:ea typeface="Lexend ExtraLight"/>
              <a:cs typeface="Lexend ExtraLight"/>
              <a:sym typeface="Lexend ExtraLight"/>
            </a:endParaRPr>
          </a:p>
        </p:txBody>
      </p:sp>
      <p:sp>
        <p:nvSpPr>
          <p:cNvPr id="838" name="Google Shape;838;p100"/>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Coding with AI Evaluation</a:t>
            </a:r>
            <a:r>
              <a:rPr lang="en" sz="3400">
                <a:solidFill>
                  <a:schemeClr val="dk1"/>
                </a:solidFill>
              </a:rPr>
              <a:t> XBlock</a:t>
            </a:r>
            <a:endParaRPr sz="3400">
              <a:solidFill>
                <a:schemeClr val="dk1"/>
              </a:solidFill>
            </a:endParaRPr>
          </a:p>
        </p:txBody>
      </p:sp>
      <p:pic>
        <p:nvPicPr>
          <p:cNvPr id="839" name="Google Shape;839;p100" title="Screenshot 2025-06-23 at 3.02.56 PM.png"/>
          <p:cNvPicPr preferRelativeResize="0"/>
          <p:nvPr/>
        </p:nvPicPr>
        <p:blipFill>
          <a:blip r:embed="rId3">
            <a:alphaModFix/>
          </a:blip>
          <a:stretch>
            <a:fillRect/>
          </a:stretch>
        </p:blipFill>
        <p:spPr>
          <a:xfrm>
            <a:off x="4438250" y="1105285"/>
            <a:ext cx="4411448" cy="39944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1"/>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 name="Google Shape;845;p101"/>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6" name="Google Shape;846;p101"/>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400">
                <a:solidFill>
                  <a:schemeClr val="dk1"/>
                </a:solidFill>
              </a:rPr>
              <a:t>Short Answer</a:t>
            </a:r>
            <a:r>
              <a:rPr lang="en" sz="3400">
                <a:solidFill>
                  <a:schemeClr val="dk1"/>
                </a:solidFill>
              </a:rPr>
              <a:t> with AI Evaluation XBlock</a:t>
            </a:r>
            <a:endParaRPr sz="3400">
              <a:solidFill>
                <a:schemeClr val="dk1"/>
              </a:solidFill>
            </a:endParaRPr>
          </a:p>
        </p:txBody>
      </p:sp>
      <p:sp>
        <p:nvSpPr>
          <p:cNvPr id="847" name="Google Shape;847;p101"/>
          <p:cNvSpPr txBox="1"/>
          <p:nvPr/>
        </p:nvSpPr>
        <p:spPr>
          <a:xfrm>
            <a:off x="152400" y="1356275"/>
            <a:ext cx="3295500" cy="15777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This XBlock allows learners to submit short text responses, which are automatically evaluated using AI for relevance and accuracy.</a:t>
            </a:r>
            <a:endParaRPr sz="1800">
              <a:solidFill>
                <a:schemeClr val="lt1"/>
              </a:solidFill>
              <a:highlight>
                <a:srgbClr val="FFFFFF"/>
              </a:highlight>
              <a:latin typeface="Lexend ExtraLight"/>
              <a:ea typeface="Lexend ExtraLight"/>
              <a:cs typeface="Lexend ExtraLight"/>
              <a:sym typeface="Lexend ExtraLight"/>
            </a:endParaRPr>
          </a:p>
        </p:txBody>
      </p:sp>
      <p:pic>
        <p:nvPicPr>
          <p:cNvPr id="848" name="Google Shape;848;p101" title="Screenshot 2025-06-23 at 3.07.27 PM.png"/>
          <p:cNvPicPr preferRelativeResize="0"/>
          <p:nvPr/>
        </p:nvPicPr>
        <p:blipFill>
          <a:blip r:embed="rId3">
            <a:alphaModFix/>
          </a:blip>
          <a:stretch>
            <a:fillRect/>
          </a:stretch>
        </p:blipFill>
        <p:spPr>
          <a:xfrm>
            <a:off x="4876800" y="1584875"/>
            <a:ext cx="4028188" cy="2574324"/>
          </a:xfrm>
          <a:prstGeom prst="rect">
            <a:avLst/>
          </a:prstGeom>
          <a:noFill/>
          <a:ln>
            <a:noFill/>
          </a:ln>
        </p:spPr>
      </p:pic>
      <p:pic>
        <p:nvPicPr>
          <p:cNvPr id="849" name="Google Shape;849;p101" title="Screenshot 2025-06-23 at 3.07.48 PM.png"/>
          <p:cNvPicPr preferRelativeResize="0"/>
          <p:nvPr/>
        </p:nvPicPr>
        <p:blipFill>
          <a:blip r:embed="rId4">
            <a:alphaModFix/>
          </a:blip>
          <a:stretch>
            <a:fillRect/>
          </a:stretch>
        </p:blipFill>
        <p:spPr>
          <a:xfrm>
            <a:off x="152400" y="3525296"/>
            <a:ext cx="4572001" cy="1408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2"/>
          <p:cNvSpPr txBox="1"/>
          <p:nvPr>
            <p:ph idx="4294967295" type="title"/>
          </p:nvPr>
        </p:nvSpPr>
        <p:spPr>
          <a:xfrm>
            <a:off x="235500" y="2133600"/>
            <a:ext cx="8520600" cy="71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200"/>
              <a:buNone/>
            </a:pPr>
            <a:r>
              <a:rPr lang="en" sz="4000">
                <a:latin typeface="Lexend SemiBold"/>
                <a:ea typeface="Lexend SemiBold"/>
                <a:cs typeface="Lexend SemiBold"/>
                <a:sym typeface="Lexend SemiBold"/>
              </a:rPr>
              <a:t>XBlocks Demo Course</a:t>
            </a:r>
            <a:endParaRPr sz="4000">
              <a:latin typeface="Lexend SemiBold"/>
              <a:ea typeface="Lexend SemiBold"/>
              <a:cs typeface="Lexend SemiBold"/>
              <a:sym typeface="Lexend SemiBold"/>
            </a:endParaRPr>
          </a:p>
        </p:txBody>
      </p:sp>
      <p:sp>
        <p:nvSpPr>
          <p:cNvPr id="855" name="Google Shape;855;p102"/>
          <p:cNvSpPr/>
          <p:nvPr/>
        </p:nvSpPr>
        <p:spPr>
          <a:xfrm>
            <a:off x="228600" y="1508670"/>
            <a:ext cx="2692200" cy="1279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6" name="Google Shape;856;p102"/>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7" name="Google Shape;857;p102"/>
          <p:cNvSpPr txBox="1"/>
          <p:nvPr/>
        </p:nvSpPr>
        <p:spPr>
          <a:xfrm>
            <a:off x="1422350"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8" name="Google Shape;858;p102"/>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9" name="Google Shape;859;p102"/>
          <p:cNvSpPr txBox="1"/>
          <p:nvPr/>
        </p:nvSpPr>
        <p:spPr>
          <a:xfrm>
            <a:off x="4419451"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0" name="Google Shape;860;p102"/>
          <p:cNvSpPr/>
          <p:nvPr/>
        </p:nvSpPr>
        <p:spPr>
          <a:xfrm>
            <a:off x="6222950" y="1508670"/>
            <a:ext cx="2692200" cy="1279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1" name="Google Shape;861;p102"/>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2" name="Google Shape;862;p102"/>
          <p:cNvSpPr txBox="1"/>
          <p:nvPr/>
        </p:nvSpPr>
        <p:spPr>
          <a:xfrm>
            <a:off x="7416700" y="1508670"/>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cxnSp>
        <p:nvCxnSpPr>
          <p:cNvPr id="867" name="Google Shape;867;p103"/>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868" name="Google Shape;868;p103"/>
          <p:cNvSpPr txBox="1"/>
          <p:nvPr>
            <p:ph idx="4294967295" type="title"/>
          </p:nvPr>
        </p:nvSpPr>
        <p:spPr>
          <a:xfrm>
            <a:off x="303700" y="431700"/>
            <a:ext cx="8421600" cy="13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chemeClr val="dk1"/>
                </a:solidFill>
              </a:rPr>
              <a:t>Feedback &amp; Analytics</a:t>
            </a:r>
            <a:endParaRPr sz="5000">
              <a:solidFill>
                <a:schemeClr val="dk1"/>
              </a:solidFill>
            </a:endParaRPr>
          </a:p>
          <a:p>
            <a:pPr indent="0" lvl="0" marL="0" rtl="0" algn="ctr">
              <a:spcBef>
                <a:spcPts val="0"/>
              </a:spcBef>
              <a:spcAft>
                <a:spcPts val="0"/>
              </a:spcAft>
              <a:buNone/>
            </a:pPr>
            <a:r>
              <a:rPr lang="en" sz="5000">
                <a:solidFill>
                  <a:schemeClr val="dk1"/>
                </a:solidFill>
              </a:rPr>
              <a:t>XBlocks</a:t>
            </a:r>
            <a:endParaRPr sz="5000">
              <a:solidFill>
                <a:schemeClr val="dk1"/>
              </a:solidFill>
            </a:endParaRPr>
          </a:p>
        </p:txBody>
      </p:sp>
      <p:pic>
        <p:nvPicPr>
          <p:cNvPr id="869" name="Google Shape;869;p103"/>
          <p:cNvPicPr preferRelativeResize="0"/>
          <p:nvPr/>
        </p:nvPicPr>
        <p:blipFill>
          <a:blip r:embed="rId3">
            <a:alphaModFix/>
          </a:blip>
          <a:stretch>
            <a:fillRect/>
          </a:stretch>
        </p:blipFill>
        <p:spPr>
          <a:xfrm>
            <a:off x="3447050" y="2495550"/>
            <a:ext cx="2173574" cy="2173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4"/>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5" name="Google Shape;875;p104"/>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6" name="Google Shape;876;p104"/>
          <p:cNvSpPr txBox="1"/>
          <p:nvPr/>
        </p:nvSpPr>
        <p:spPr>
          <a:xfrm>
            <a:off x="152400" y="1051475"/>
            <a:ext cx="3436500" cy="21318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By using this xblock learners can share how they feel about the course using ratings and comments. Instructors can use this feedback to see what’s working well and what needs improvement.</a:t>
            </a:r>
            <a:endParaRPr sz="1800">
              <a:latin typeface="Lexend ExtraLight"/>
              <a:ea typeface="Lexend ExtraLight"/>
              <a:cs typeface="Lexend ExtraLight"/>
              <a:sym typeface="Lexend ExtraLight"/>
            </a:endParaRPr>
          </a:p>
        </p:txBody>
      </p:sp>
      <p:pic>
        <p:nvPicPr>
          <p:cNvPr id="877" name="Google Shape;877;p104" title="Screenshot 2025-06-20 at 2.45.47 PM.png"/>
          <p:cNvPicPr preferRelativeResize="0"/>
          <p:nvPr/>
        </p:nvPicPr>
        <p:blipFill>
          <a:blip r:embed="rId3">
            <a:alphaModFix/>
          </a:blip>
          <a:stretch>
            <a:fillRect/>
          </a:stretch>
        </p:blipFill>
        <p:spPr>
          <a:xfrm>
            <a:off x="4958500" y="963350"/>
            <a:ext cx="3378300" cy="2851150"/>
          </a:xfrm>
          <a:prstGeom prst="rect">
            <a:avLst/>
          </a:prstGeom>
          <a:noFill/>
          <a:ln>
            <a:noFill/>
          </a:ln>
        </p:spPr>
      </p:pic>
      <p:sp>
        <p:nvSpPr>
          <p:cNvPr id="878" name="Google Shape;878;p104"/>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Feedback</a:t>
            </a:r>
            <a:r>
              <a:rPr lang="en" sz="3400">
                <a:solidFill>
                  <a:schemeClr val="dk1"/>
                </a:solidFill>
              </a:rPr>
              <a:t>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674925" y="289225"/>
            <a:ext cx="6581700" cy="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Lexend"/>
                <a:ea typeface="Lexend"/>
                <a:cs typeface="Lexend"/>
                <a:sym typeface="Lexend"/>
              </a:rPr>
              <a:t>Questions to Ask</a:t>
            </a:r>
            <a:endParaRPr sz="2000">
              <a:latin typeface="Lexend"/>
              <a:ea typeface="Lexend"/>
              <a:cs typeface="Lexend"/>
              <a:sym typeface="Lexend"/>
            </a:endParaRPr>
          </a:p>
        </p:txBody>
      </p:sp>
      <p:sp>
        <p:nvSpPr>
          <p:cNvPr id="406" name="Google Shape;406;p60"/>
          <p:cNvSpPr txBox="1"/>
          <p:nvPr>
            <p:ph idx="4294967295" type="subTitle"/>
          </p:nvPr>
        </p:nvSpPr>
        <p:spPr>
          <a:xfrm>
            <a:off x="577850" y="970099"/>
            <a:ext cx="8262900" cy="3950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exend ExtraLight"/>
              <a:buAutoNum type="arabicPeriod"/>
            </a:pPr>
            <a:r>
              <a:rPr lang="en" sz="1600">
                <a:latin typeface="Lexend ExtraLight"/>
                <a:ea typeface="Lexend ExtraLight"/>
                <a:cs typeface="Lexend ExtraLight"/>
                <a:sym typeface="Lexend ExtraLight"/>
              </a:rPr>
              <a:t>How many of you are already familiar with Open edX</a:t>
            </a:r>
            <a:endParaRPr sz="1600">
              <a:latin typeface="Lexend ExtraLight"/>
              <a:ea typeface="Lexend ExtraLight"/>
              <a:cs typeface="Lexend ExtraLight"/>
              <a:sym typeface="Lexend ExtraLight"/>
            </a:endParaRPr>
          </a:p>
          <a:p>
            <a:pPr indent="-330200" lvl="0" marL="457200" rtl="0" algn="l">
              <a:spcBef>
                <a:spcPts val="0"/>
              </a:spcBef>
              <a:spcAft>
                <a:spcPts val="0"/>
              </a:spcAft>
              <a:buSzPts val="1600"/>
              <a:buFont typeface="Lexend ExtraLight"/>
              <a:buAutoNum type="arabicPeriod"/>
            </a:pPr>
            <a:r>
              <a:rPr lang="en" sz="1600">
                <a:latin typeface="Lexend ExtraLight"/>
                <a:ea typeface="Lexend ExtraLight"/>
                <a:cs typeface="Lexend ExtraLight"/>
                <a:sym typeface="Lexend ExtraLight"/>
              </a:rPr>
              <a:t>How many of you are Developers?</a:t>
            </a:r>
            <a:endParaRPr sz="1600">
              <a:latin typeface="Lexend ExtraLight"/>
              <a:ea typeface="Lexend ExtraLight"/>
              <a:cs typeface="Lexend ExtraLight"/>
              <a:sym typeface="Lexend Extra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5"/>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4" name="Google Shape;884;p105"/>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5" name="Google Shape;885;p105"/>
          <p:cNvSpPr txBox="1"/>
          <p:nvPr/>
        </p:nvSpPr>
        <p:spPr>
          <a:xfrm>
            <a:off x="152400" y="1051475"/>
            <a:ext cx="4191000" cy="3963600"/>
          </a:xfrm>
          <a:prstGeom prst="rect">
            <a:avLst/>
          </a:prstGeom>
          <a:noFill/>
          <a:ln>
            <a:noFill/>
          </a:ln>
        </p:spPr>
        <p:txBody>
          <a:bodyPr anchorCtr="0" anchor="t" bIns="190500" lIns="190500" spcFirstLastPara="1" rIns="0" wrap="square" tIns="0">
            <a:spAutoFit/>
          </a:bodyPr>
          <a:lstStyle/>
          <a:p>
            <a:pPr indent="0" lvl="0" marL="0" rtl="0" algn="l">
              <a:lnSpc>
                <a:spcPct val="115000"/>
              </a:lnSpc>
              <a:spcBef>
                <a:spcPts val="120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The </a:t>
            </a:r>
            <a:r>
              <a:rPr lang="en" sz="1800">
                <a:solidFill>
                  <a:schemeClr val="lt1"/>
                </a:solidFill>
                <a:latin typeface="Lexend"/>
                <a:ea typeface="Lexend"/>
                <a:cs typeface="Lexend"/>
                <a:sym typeface="Lexend"/>
              </a:rPr>
              <a:t>Word Cloud XBlock</a:t>
            </a:r>
            <a:r>
              <a:rPr lang="en" sz="1800">
                <a:solidFill>
                  <a:schemeClr val="lt1"/>
                </a:solidFill>
                <a:latin typeface="Lexend ExtraLight"/>
                <a:ea typeface="Lexend ExtraLight"/>
                <a:cs typeface="Lexend ExtraLight"/>
                <a:sym typeface="Lexend ExtraLight"/>
              </a:rPr>
              <a:t> lets learners to submit words or short phrases in response to a prompt. These responses are then displayed in a word cloud.</a:t>
            </a:r>
            <a:endParaRPr sz="1800">
              <a:solidFill>
                <a:schemeClr val="lt1"/>
              </a:solidFill>
              <a:latin typeface="Lexend ExtraLight"/>
              <a:ea typeface="Lexend ExtraLight"/>
              <a:cs typeface="Lexend ExtraLight"/>
              <a:sym typeface="Lexend ExtraLight"/>
            </a:endParaRPr>
          </a:p>
          <a:p>
            <a:pPr indent="-342900" lvl="0" marL="457200" rtl="0" algn="l">
              <a:lnSpc>
                <a:spcPct val="115000"/>
              </a:lnSpc>
              <a:spcBef>
                <a:spcPts val="120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Frequently submitted words appear larger.</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a:p>
            <a:pPr indent="-342900" lvl="0" marL="457200" rtl="0" algn="l">
              <a:lnSpc>
                <a:spcPct val="115000"/>
              </a:lnSpc>
              <a:spcBef>
                <a:spcPts val="0"/>
              </a:spcBef>
              <a:spcAft>
                <a:spcPts val="0"/>
              </a:spcAft>
              <a:buClr>
                <a:schemeClr val="lt1"/>
              </a:buClr>
              <a:buSzPts val="1800"/>
              <a:buFont typeface="Lexend ExtraLight"/>
              <a:buChar char="●"/>
            </a:pPr>
            <a:r>
              <a:rPr lang="en" sz="1800">
                <a:solidFill>
                  <a:schemeClr val="lt1"/>
                </a:solidFill>
                <a:latin typeface="Lexend ExtraLight"/>
                <a:ea typeface="Lexend ExtraLight"/>
                <a:cs typeface="Lexend ExtraLight"/>
                <a:sym typeface="Lexend ExtraLight"/>
              </a:rPr>
              <a:t>Less frequent words appear smaller.</a:t>
            </a:r>
            <a:endParaRPr sz="1800">
              <a:solidFill>
                <a:schemeClr val="lt1"/>
              </a:solidFill>
              <a:latin typeface="Lexend ExtraLight"/>
              <a:ea typeface="Lexend ExtraLight"/>
              <a:cs typeface="Lexend ExtraLight"/>
              <a:sym typeface="Lexend ExtraLight"/>
            </a:endParaRPr>
          </a:p>
          <a:p>
            <a:pPr indent="0" lvl="0" marL="0" marR="0" rtl="0" algn="l">
              <a:lnSpc>
                <a:spcPct val="100000"/>
              </a:lnSpc>
              <a:spcBef>
                <a:spcPts val="1200"/>
              </a:spcBef>
              <a:spcAft>
                <a:spcPts val="0"/>
              </a:spcAft>
              <a:buNone/>
            </a:pPr>
            <a:r>
              <a:t/>
            </a:r>
            <a:endParaRPr sz="1800">
              <a:solidFill>
                <a:schemeClr val="lt1"/>
              </a:solidFill>
              <a:highlight>
                <a:srgbClr val="FFFFFF"/>
              </a:highlight>
              <a:latin typeface="Lexend ExtraLight"/>
              <a:ea typeface="Lexend ExtraLight"/>
              <a:cs typeface="Lexend ExtraLight"/>
              <a:sym typeface="Lexend ExtraLight"/>
            </a:endParaRPr>
          </a:p>
        </p:txBody>
      </p:sp>
      <p:pic>
        <p:nvPicPr>
          <p:cNvPr id="886" name="Google Shape;886;p105" title="Screenshot 2025-06-20 at 3.21.36 PM.png"/>
          <p:cNvPicPr preferRelativeResize="0"/>
          <p:nvPr/>
        </p:nvPicPr>
        <p:blipFill>
          <a:blip r:embed="rId3">
            <a:alphaModFix/>
          </a:blip>
          <a:stretch>
            <a:fillRect/>
          </a:stretch>
        </p:blipFill>
        <p:spPr>
          <a:xfrm>
            <a:off x="393525" y="3651228"/>
            <a:ext cx="4254675" cy="1051875"/>
          </a:xfrm>
          <a:prstGeom prst="rect">
            <a:avLst/>
          </a:prstGeom>
          <a:noFill/>
          <a:ln>
            <a:noFill/>
          </a:ln>
        </p:spPr>
      </p:pic>
      <p:pic>
        <p:nvPicPr>
          <p:cNvPr id="887" name="Google Shape;887;p105" title="Screenshot 2025-06-20 at 3.20.52 PM.png"/>
          <p:cNvPicPr preferRelativeResize="0"/>
          <p:nvPr/>
        </p:nvPicPr>
        <p:blipFill>
          <a:blip r:embed="rId4">
            <a:alphaModFix/>
          </a:blip>
          <a:stretch>
            <a:fillRect/>
          </a:stretch>
        </p:blipFill>
        <p:spPr>
          <a:xfrm>
            <a:off x="6077975" y="749125"/>
            <a:ext cx="2281825" cy="3626360"/>
          </a:xfrm>
          <a:prstGeom prst="rect">
            <a:avLst/>
          </a:prstGeom>
          <a:noFill/>
          <a:ln>
            <a:noFill/>
          </a:ln>
        </p:spPr>
      </p:pic>
      <p:sp>
        <p:nvSpPr>
          <p:cNvPr id="888" name="Google Shape;888;p105"/>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Word Cloud</a:t>
            </a:r>
            <a:r>
              <a:rPr lang="en" sz="3400">
                <a:solidFill>
                  <a:schemeClr val="dk1"/>
                </a:solidFill>
              </a:rPr>
              <a:t> XBlock</a:t>
            </a:r>
            <a:endParaRPr sz="3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06"/>
          <p:cNvSpPr txBox="1"/>
          <p:nvPr/>
        </p:nvSpPr>
        <p:spPr>
          <a:xfrm>
            <a:off x="4724400" y="1508670"/>
            <a:ext cx="41910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4" name="Google Shape;894;p106"/>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5" name="Google Shape;895;p106"/>
          <p:cNvSpPr txBox="1"/>
          <p:nvPr/>
        </p:nvSpPr>
        <p:spPr>
          <a:xfrm>
            <a:off x="152400" y="1356275"/>
            <a:ext cx="3295500" cy="13008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Using this XBlock, instructor can easily add a link to a </a:t>
            </a:r>
            <a:r>
              <a:rPr lang="en" sz="1800">
                <a:solidFill>
                  <a:schemeClr val="lt1"/>
                </a:solidFill>
                <a:highlight>
                  <a:srgbClr val="FFFFFF"/>
                </a:highlight>
                <a:latin typeface="Lexend"/>
                <a:ea typeface="Lexend"/>
                <a:cs typeface="Lexend"/>
                <a:sym typeface="Lexend"/>
              </a:rPr>
              <a:t>Qualtrics survey</a:t>
            </a:r>
            <a:r>
              <a:rPr lang="en" sz="1800">
                <a:solidFill>
                  <a:schemeClr val="lt1"/>
                </a:solidFill>
                <a:highlight>
                  <a:srgbClr val="FFFFFF"/>
                </a:highlight>
                <a:latin typeface="Lexend ExtraLight"/>
                <a:ea typeface="Lexend ExtraLight"/>
                <a:cs typeface="Lexend ExtraLight"/>
                <a:sym typeface="Lexend ExtraLight"/>
              </a:rPr>
              <a:t> within the course.</a:t>
            </a:r>
            <a:endParaRPr sz="1800">
              <a:latin typeface="Lexend ExtraLight"/>
              <a:ea typeface="Lexend ExtraLight"/>
              <a:cs typeface="Lexend ExtraLight"/>
              <a:sym typeface="Lexend ExtraLight"/>
            </a:endParaRPr>
          </a:p>
        </p:txBody>
      </p:sp>
      <p:pic>
        <p:nvPicPr>
          <p:cNvPr id="896" name="Google Shape;896;p106" title="Screenshot 2025-06-20 at 2.52.37 PM.png"/>
          <p:cNvPicPr preferRelativeResize="0"/>
          <p:nvPr/>
        </p:nvPicPr>
        <p:blipFill>
          <a:blip r:embed="rId3">
            <a:alphaModFix/>
          </a:blip>
          <a:stretch>
            <a:fillRect/>
          </a:stretch>
        </p:blipFill>
        <p:spPr>
          <a:xfrm>
            <a:off x="3921000" y="1317100"/>
            <a:ext cx="4989475" cy="1452368"/>
          </a:xfrm>
          <a:prstGeom prst="rect">
            <a:avLst/>
          </a:prstGeom>
          <a:noFill/>
          <a:ln>
            <a:noFill/>
          </a:ln>
        </p:spPr>
      </p:pic>
      <p:pic>
        <p:nvPicPr>
          <p:cNvPr id="897" name="Google Shape;897;p106" title="Screenshot 2025-06-20 at 3.01.45 PM.png"/>
          <p:cNvPicPr preferRelativeResize="0"/>
          <p:nvPr/>
        </p:nvPicPr>
        <p:blipFill>
          <a:blip r:embed="rId4">
            <a:alphaModFix/>
          </a:blip>
          <a:stretch>
            <a:fillRect/>
          </a:stretch>
        </p:blipFill>
        <p:spPr>
          <a:xfrm>
            <a:off x="2286000" y="2998068"/>
            <a:ext cx="4271248" cy="2069232"/>
          </a:xfrm>
          <a:prstGeom prst="rect">
            <a:avLst/>
          </a:prstGeom>
          <a:noFill/>
          <a:ln>
            <a:noFill/>
          </a:ln>
        </p:spPr>
      </p:pic>
      <p:sp>
        <p:nvSpPr>
          <p:cNvPr id="898" name="Google Shape;898;p106"/>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Qualtrics</a:t>
            </a:r>
            <a:r>
              <a:rPr lang="en" sz="3400">
                <a:solidFill>
                  <a:schemeClr val="dk1"/>
                </a:solidFill>
              </a:rPr>
              <a:t> Survey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7"/>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4" name="Google Shape;904;p107"/>
          <p:cNvSpPr txBox="1"/>
          <p:nvPr/>
        </p:nvSpPr>
        <p:spPr>
          <a:xfrm>
            <a:off x="152400" y="1127675"/>
            <a:ext cx="4494300" cy="10236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Survey XBlock can be used to configure multiple questions and multiple possible answers.</a:t>
            </a:r>
            <a:endParaRPr sz="1800">
              <a:latin typeface="Lexend ExtraLight"/>
              <a:ea typeface="Lexend ExtraLight"/>
              <a:cs typeface="Lexend ExtraLight"/>
              <a:sym typeface="Lexend ExtraLight"/>
            </a:endParaRPr>
          </a:p>
        </p:txBody>
      </p:sp>
      <p:pic>
        <p:nvPicPr>
          <p:cNvPr id="905" name="Google Shape;905;p107" title="Screenshot 2025-06-20 at 3.07.39 PM.png"/>
          <p:cNvPicPr preferRelativeResize="0"/>
          <p:nvPr/>
        </p:nvPicPr>
        <p:blipFill>
          <a:blip r:embed="rId3">
            <a:alphaModFix/>
          </a:blip>
          <a:stretch>
            <a:fillRect/>
          </a:stretch>
        </p:blipFill>
        <p:spPr>
          <a:xfrm>
            <a:off x="2795676" y="2425002"/>
            <a:ext cx="6119726" cy="1930350"/>
          </a:xfrm>
          <a:prstGeom prst="rect">
            <a:avLst/>
          </a:prstGeom>
          <a:noFill/>
          <a:ln>
            <a:noFill/>
          </a:ln>
        </p:spPr>
      </p:pic>
      <p:sp>
        <p:nvSpPr>
          <p:cNvPr id="906" name="Google Shape;906;p107"/>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sz="3400">
                <a:solidFill>
                  <a:schemeClr val="dk1"/>
                </a:solidFill>
              </a:rPr>
              <a:t>Survey</a:t>
            </a:r>
            <a:r>
              <a:rPr lang="en" sz="3400">
                <a:solidFill>
                  <a:schemeClr val="dk1"/>
                </a:solidFill>
              </a:rPr>
              <a:t> XBlock</a:t>
            </a:r>
            <a:endParaRPr sz="34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8"/>
          <p:cNvSpPr/>
          <p:nvPr/>
        </p:nvSpPr>
        <p:spPr>
          <a:xfrm>
            <a:off x="4724400" y="3947070"/>
            <a:ext cx="4191000"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2" name="Google Shape;912;p108"/>
          <p:cNvSpPr txBox="1"/>
          <p:nvPr/>
        </p:nvSpPr>
        <p:spPr>
          <a:xfrm>
            <a:off x="152400" y="1127675"/>
            <a:ext cx="4494300" cy="10236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lang="en" sz="1800">
                <a:solidFill>
                  <a:schemeClr val="lt1"/>
                </a:solidFill>
                <a:highlight>
                  <a:srgbClr val="FFFFFF"/>
                </a:highlight>
                <a:latin typeface="Lexend ExtraLight"/>
                <a:ea typeface="Lexend ExtraLight"/>
                <a:cs typeface="Lexend ExtraLight"/>
                <a:sym typeface="Lexend ExtraLight"/>
              </a:rPr>
              <a:t>The Poll XBlock lets instructors ask single-question polls to gather learner opinions.</a:t>
            </a:r>
            <a:endParaRPr sz="1800">
              <a:latin typeface="Lexend ExtraLight"/>
              <a:ea typeface="Lexend ExtraLight"/>
              <a:cs typeface="Lexend ExtraLight"/>
              <a:sym typeface="Lexend ExtraLight"/>
            </a:endParaRPr>
          </a:p>
        </p:txBody>
      </p:sp>
      <p:pic>
        <p:nvPicPr>
          <p:cNvPr id="913" name="Google Shape;913;p108" title="Screenshot 2025-06-20 at 3.30.21 PM.png"/>
          <p:cNvPicPr preferRelativeResize="0"/>
          <p:nvPr/>
        </p:nvPicPr>
        <p:blipFill rotWithShape="1">
          <a:blip r:embed="rId3">
            <a:alphaModFix/>
          </a:blip>
          <a:srcRect b="0" l="0" r="0" t="17566"/>
          <a:stretch/>
        </p:blipFill>
        <p:spPr>
          <a:xfrm>
            <a:off x="2646900" y="2138450"/>
            <a:ext cx="6204852" cy="1976674"/>
          </a:xfrm>
          <a:prstGeom prst="rect">
            <a:avLst/>
          </a:prstGeom>
          <a:noFill/>
          <a:ln>
            <a:noFill/>
          </a:ln>
        </p:spPr>
      </p:pic>
      <p:sp>
        <p:nvSpPr>
          <p:cNvPr id="914" name="Google Shape;914;p108"/>
          <p:cNvSpPr txBox="1"/>
          <p:nvPr>
            <p:ph idx="4294967295" type="title"/>
          </p:nvPr>
        </p:nvSpPr>
        <p:spPr>
          <a:xfrm>
            <a:off x="159300" y="-5122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lt1"/>
              </a:buClr>
              <a:buSzPts val="1100"/>
              <a:buFont typeface="Arial"/>
              <a:buNone/>
            </a:pPr>
            <a:r>
              <a:rPr lang="en" sz="3400">
                <a:solidFill>
                  <a:schemeClr val="dk1"/>
                </a:solidFill>
              </a:rPr>
              <a:t>Poll</a:t>
            </a:r>
            <a:r>
              <a:rPr lang="en" sz="3400">
                <a:solidFill>
                  <a:schemeClr val="dk1"/>
                </a:solidFill>
              </a:rPr>
              <a:t> XBlock</a:t>
            </a:r>
            <a:endParaRPr sz="3400">
              <a:solidFill>
                <a:schemeClr val="dk1"/>
              </a:solidFill>
            </a:endParaRPr>
          </a:p>
          <a:p>
            <a:pPr indent="0" lvl="0" marL="0" rtl="0" algn="l">
              <a:lnSpc>
                <a:spcPct val="115000"/>
              </a:lnSpc>
              <a:spcBef>
                <a:spcPts val="1200"/>
              </a:spcBef>
              <a:spcAft>
                <a:spcPts val="1200"/>
              </a:spcAft>
              <a:buNone/>
            </a:pPr>
            <a:r>
              <a:t/>
            </a:r>
            <a:endParaRPr sz="34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9"/>
          <p:cNvSpPr txBox="1"/>
          <p:nvPr>
            <p:ph idx="4294967295" type="title"/>
          </p:nvPr>
        </p:nvSpPr>
        <p:spPr>
          <a:xfrm>
            <a:off x="667650" y="3872300"/>
            <a:ext cx="7692300" cy="9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sp>
        <p:nvSpPr>
          <p:cNvPr id="920" name="Google Shape;920;p109"/>
          <p:cNvSpPr txBox="1"/>
          <p:nvPr>
            <p:ph idx="4294967295" type="title"/>
          </p:nvPr>
        </p:nvSpPr>
        <p:spPr>
          <a:xfrm>
            <a:off x="667656" y="77975"/>
            <a:ext cx="7692300" cy="13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0">
                <a:solidFill>
                  <a:schemeClr val="dk1"/>
                </a:solidFill>
              </a:rPr>
              <a:t>Q&amp;A</a:t>
            </a:r>
            <a:endParaRPr sz="8000"/>
          </a:p>
        </p:txBody>
      </p:sp>
      <p:pic>
        <p:nvPicPr>
          <p:cNvPr id="921" name="Google Shape;921;p109"/>
          <p:cNvPicPr preferRelativeResize="0"/>
          <p:nvPr/>
        </p:nvPicPr>
        <p:blipFill>
          <a:blip r:embed="rId3">
            <a:alphaModFix/>
          </a:blip>
          <a:stretch>
            <a:fillRect/>
          </a:stretch>
        </p:blipFill>
        <p:spPr>
          <a:xfrm flipH="1">
            <a:off x="6377049" y="2716500"/>
            <a:ext cx="2464650" cy="2122049"/>
          </a:xfrm>
          <a:prstGeom prst="rect">
            <a:avLst/>
          </a:prstGeom>
          <a:noFill/>
          <a:ln>
            <a:noFill/>
          </a:ln>
        </p:spPr>
      </p:pic>
      <p:pic>
        <p:nvPicPr>
          <p:cNvPr id="922" name="Google Shape;922;p109"/>
          <p:cNvPicPr preferRelativeResize="0"/>
          <p:nvPr/>
        </p:nvPicPr>
        <p:blipFill>
          <a:blip r:embed="rId4">
            <a:alphaModFix/>
          </a:blip>
          <a:stretch>
            <a:fillRect/>
          </a:stretch>
        </p:blipFill>
        <p:spPr>
          <a:xfrm>
            <a:off x="7334400" y="266375"/>
            <a:ext cx="1502951" cy="1054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0"/>
          <p:cNvSpPr txBox="1"/>
          <p:nvPr>
            <p:ph idx="4294967295" type="title"/>
          </p:nvPr>
        </p:nvSpPr>
        <p:spPr>
          <a:xfrm>
            <a:off x="501600" y="3010125"/>
            <a:ext cx="5270400" cy="16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Don’t forget to get free goodies</a:t>
            </a:r>
            <a:endParaRPr sz="2800"/>
          </a:p>
          <a:p>
            <a:pPr indent="0" lvl="0" marL="0" rtl="0" algn="l">
              <a:spcBef>
                <a:spcPts val="0"/>
              </a:spcBef>
              <a:spcAft>
                <a:spcPts val="0"/>
              </a:spcAft>
              <a:buNone/>
            </a:pPr>
            <a:r>
              <a:t/>
            </a:r>
            <a:endParaRPr sz="4000"/>
          </a:p>
        </p:txBody>
      </p:sp>
      <p:sp>
        <p:nvSpPr>
          <p:cNvPr id="928" name="Google Shape;928;p110"/>
          <p:cNvSpPr txBox="1"/>
          <p:nvPr>
            <p:ph idx="4294967295" type="title"/>
          </p:nvPr>
        </p:nvSpPr>
        <p:spPr>
          <a:xfrm>
            <a:off x="667656" y="77975"/>
            <a:ext cx="7692300" cy="13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rPr>
              <a:t>See you at </a:t>
            </a:r>
            <a:endParaRPr sz="6000">
              <a:solidFill>
                <a:schemeClr val="dk1"/>
              </a:solidFill>
            </a:endParaRPr>
          </a:p>
          <a:p>
            <a:pPr indent="0" lvl="0" marL="0" rtl="0" algn="l">
              <a:spcBef>
                <a:spcPts val="0"/>
              </a:spcBef>
              <a:spcAft>
                <a:spcPts val="0"/>
              </a:spcAft>
              <a:buNone/>
            </a:pPr>
            <a:r>
              <a:rPr lang="en" sz="6000">
                <a:solidFill>
                  <a:schemeClr val="dk1"/>
                </a:solidFill>
              </a:rPr>
              <a:t>Edly Booth</a:t>
            </a:r>
            <a:endParaRPr sz="6000"/>
          </a:p>
        </p:txBody>
      </p:sp>
      <p:pic>
        <p:nvPicPr>
          <p:cNvPr id="929" name="Google Shape;929;p110"/>
          <p:cNvPicPr preferRelativeResize="0"/>
          <p:nvPr/>
        </p:nvPicPr>
        <p:blipFill>
          <a:blip r:embed="rId3">
            <a:alphaModFix/>
          </a:blip>
          <a:stretch>
            <a:fillRect/>
          </a:stretch>
        </p:blipFill>
        <p:spPr>
          <a:xfrm>
            <a:off x="7664026" y="1838425"/>
            <a:ext cx="918500" cy="950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1"/>
          <p:cNvSpPr txBox="1"/>
          <p:nvPr>
            <p:ph idx="4294967295" type="title"/>
          </p:nvPr>
        </p:nvSpPr>
        <p:spPr>
          <a:xfrm>
            <a:off x="262950" y="940575"/>
            <a:ext cx="4554000" cy="2789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u="sng">
                <a:solidFill>
                  <a:schemeClr val="lt1"/>
                </a:solidFill>
                <a:latin typeface="Arial"/>
                <a:ea typeface="Arial"/>
                <a:cs typeface="Arial"/>
                <a:sym typeface="Arial"/>
                <a:hlinkClick r:id="rId3">
                  <a:extLst>
                    <a:ext uri="{A12FA001-AC4F-418D-AE19-62706E023703}">
                      <ahyp:hlinkClr val="tx"/>
                    </a:ext>
                  </a:extLst>
                </a:hlinkClick>
              </a:rPr>
              <a:t>X</a:t>
            </a:r>
            <a:r>
              <a:rPr lang="en" sz="1800" u="sng">
                <a:latin typeface="Arial"/>
                <a:ea typeface="Arial"/>
                <a:cs typeface="Arial"/>
                <a:sym typeface="Arial"/>
                <a:hlinkClick r:id="rId4"/>
              </a:rPr>
              <a:t>B</a:t>
            </a:r>
            <a:r>
              <a:rPr lang="en" sz="1800" u="sng">
                <a:solidFill>
                  <a:schemeClr val="lt1"/>
                </a:solidFill>
                <a:latin typeface="Arial"/>
                <a:ea typeface="Arial"/>
                <a:cs typeface="Arial"/>
                <a:sym typeface="Arial"/>
                <a:hlinkClick r:id="rId5">
                  <a:extLst>
                    <a:ext uri="{A12FA001-AC4F-418D-AE19-62706E023703}">
                      <ahyp:hlinkClr val="tx"/>
                    </a:ext>
                  </a:extLst>
                </a:hlinkClick>
              </a:rPr>
              <a:t>lock docs</a:t>
            </a:r>
            <a:r>
              <a:rPr lang="en"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a:p>
            <a:pPr indent="0" lvl="0" marL="0" rtl="0" algn="l">
              <a:lnSpc>
                <a:spcPct val="115000"/>
              </a:lnSpc>
              <a:spcBef>
                <a:spcPts val="1200"/>
              </a:spcBef>
              <a:spcAft>
                <a:spcPts val="0"/>
              </a:spcAft>
              <a:buNone/>
            </a:pPr>
            <a:r>
              <a:rPr lang="en" sz="1800" u="sng">
                <a:latin typeface="Arial"/>
                <a:ea typeface="Arial"/>
                <a:cs typeface="Arial"/>
                <a:sym typeface="Arial"/>
                <a:hlinkClick r:id="rId6"/>
              </a:rPr>
              <a:t>XBlock API Guide</a:t>
            </a:r>
            <a:endParaRPr sz="1800">
              <a:highlight>
                <a:schemeClr val="dk2"/>
              </a:highlight>
              <a:latin typeface="Arial"/>
              <a:ea typeface="Arial"/>
              <a:cs typeface="Arial"/>
              <a:sym typeface="Arial"/>
            </a:endParaRPr>
          </a:p>
          <a:p>
            <a:pPr indent="0" lvl="0" marL="0" rtl="0" algn="l">
              <a:lnSpc>
                <a:spcPct val="115000"/>
              </a:lnSpc>
              <a:spcBef>
                <a:spcPts val="1200"/>
              </a:spcBef>
              <a:spcAft>
                <a:spcPts val="1200"/>
              </a:spcAft>
              <a:buClr>
                <a:schemeClr val="lt1"/>
              </a:buClr>
              <a:buSzPts val="1100"/>
              <a:buFont typeface="Arial"/>
              <a:buNone/>
            </a:pPr>
            <a:r>
              <a:rPr lang="en" sz="1800" u="sng">
                <a:solidFill>
                  <a:schemeClr val="lt1"/>
                </a:solidFill>
                <a:latin typeface="Arial"/>
                <a:ea typeface="Arial"/>
                <a:cs typeface="Arial"/>
                <a:sym typeface="Arial"/>
                <a:hlinkClick r:id="rId7">
                  <a:extLst>
                    <a:ext uri="{A12FA001-AC4F-418D-AE19-62706E023703}">
                      <ahyp:hlinkClr val="tx"/>
                    </a:ext>
                  </a:extLst>
                </a:hlinkClick>
              </a:rPr>
              <a:t>Appsembler blog</a:t>
            </a:r>
            <a:endParaRPr sz="1400">
              <a:solidFill>
                <a:srgbClr val="000000"/>
              </a:solidFill>
            </a:endParaRPr>
          </a:p>
        </p:txBody>
      </p:sp>
      <p:sp>
        <p:nvSpPr>
          <p:cNvPr id="935" name="Google Shape;935;p111"/>
          <p:cNvSpPr txBox="1"/>
          <p:nvPr>
            <p:ph idx="4294967295" type="title"/>
          </p:nvPr>
        </p:nvSpPr>
        <p:spPr>
          <a:xfrm>
            <a:off x="151950" y="74000"/>
            <a:ext cx="4505400" cy="4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References</a:t>
            </a:r>
            <a:endParaRPr sz="2000"/>
          </a:p>
        </p:txBody>
      </p:sp>
      <p:pic>
        <p:nvPicPr>
          <p:cNvPr id="936" name="Google Shape;936;p111"/>
          <p:cNvPicPr preferRelativeResize="0"/>
          <p:nvPr/>
        </p:nvPicPr>
        <p:blipFill>
          <a:blip r:embed="rId8">
            <a:alphaModFix/>
          </a:blip>
          <a:stretch>
            <a:fillRect/>
          </a:stretch>
        </p:blipFill>
        <p:spPr>
          <a:xfrm>
            <a:off x="262950" y="3986925"/>
            <a:ext cx="896725" cy="927825"/>
          </a:xfrm>
          <a:prstGeom prst="rect">
            <a:avLst/>
          </a:prstGeom>
          <a:noFill/>
          <a:ln>
            <a:noFill/>
          </a:ln>
        </p:spPr>
      </p:pic>
      <p:pic>
        <p:nvPicPr>
          <p:cNvPr id="937" name="Google Shape;937;p111"/>
          <p:cNvPicPr preferRelativeResize="0"/>
          <p:nvPr/>
        </p:nvPicPr>
        <p:blipFill>
          <a:blip r:embed="rId9">
            <a:alphaModFix/>
          </a:blip>
          <a:stretch>
            <a:fillRect/>
          </a:stretch>
        </p:blipFill>
        <p:spPr>
          <a:xfrm flipH="1">
            <a:off x="6377049" y="2716500"/>
            <a:ext cx="2464650" cy="21220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112"/>
          <p:cNvPicPr preferRelativeResize="0"/>
          <p:nvPr/>
        </p:nvPicPr>
        <p:blipFill>
          <a:blip r:embed="rId3">
            <a:alphaModFix/>
          </a:blip>
          <a:stretch>
            <a:fillRect/>
          </a:stretch>
        </p:blipFill>
        <p:spPr>
          <a:xfrm flipH="1">
            <a:off x="6550807" y="1240825"/>
            <a:ext cx="1996599" cy="1719051"/>
          </a:xfrm>
          <a:prstGeom prst="rect">
            <a:avLst/>
          </a:prstGeom>
          <a:noFill/>
          <a:ln>
            <a:noFill/>
          </a:ln>
        </p:spPr>
      </p:pic>
      <p:pic>
        <p:nvPicPr>
          <p:cNvPr id="943" name="Google Shape;943;p112"/>
          <p:cNvPicPr preferRelativeResize="0"/>
          <p:nvPr/>
        </p:nvPicPr>
        <p:blipFill>
          <a:blip r:embed="rId4">
            <a:alphaModFix/>
          </a:blip>
          <a:stretch>
            <a:fillRect/>
          </a:stretch>
        </p:blipFill>
        <p:spPr>
          <a:xfrm>
            <a:off x="3330425" y="2768925"/>
            <a:ext cx="2088300" cy="1464932"/>
          </a:xfrm>
          <a:prstGeom prst="rect">
            <a:avLst/>
          </a:prstGeom>
          <a:noFill/>
          <a:ln>
            <a:noFill/>
          </a:ln>
        </p:spPr>
      </p:pic>
      <p:pic>
        <p:nvPicPr>
          <p:cNvPr id="944" name="Google Shape;944;p112"/>
          <p:cNvPicPr preferRelativeResize="0"/>
          <p:nvPr/>
        </p:nvPicPr>
        <p:blipFill>
          <a:blip r:embed="rId5">
            <a:alphaModFix/>
          </a:blip>
          <a:stretch>
            <a:fillRect/>
          </a:stretch>
        </p:blipFill>
        <p:spPr>
          <a:xfrm>
            <a:off x="4182663" y="441207"/>
            <a:ext cx="1301625" cy="1346768"/>
          </a:xfrm>
          <a:prstGeom prst="rect">
            <a:avLst/>
          </a:prstGeom>
          <a:noFill/>
          <a:ln>
            <a:noFill/>
          </a:ln>
        </p:spPr>
      </p:pic>
      <p:pic>
        <p:nvPicPr>
          <p:cNvPr id="945" name="Google Shape;945;p112"/>
          <p:cNvPicPr preferRelativeResize="0"/>
          <p:nvPr/>
        </p:nvPicPr>
        <p:blipFill>
          <a:blip r:embed="rId6">
            <a:alphaModFix/>
          </a:blip>
          <a:stretch>
            <a:fillRect/>
          </a:stretch>
        </p:blipFill>
        <p:spPr>
          <a:xfrm>
            <a:off x="268750" y="683250"/>
            <a:ext cx="2774800" cy="219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1"/>
          <p:cNvPicPr preferRelativeResize="0"/>
          <p:nvPr/>
        </p:nvPicPr>
        <p:blipFill>
          <a:blip r:embed="rId3">
            <a:alphaModFix/>
          </a:blip>
          <a:stretch>
            <a:fillRect/>
          </a:stretch>
        </p:blipFill>
        <p:spPr>
          <a:xfrm>
            <a:off x="6085124" y="3070225"/>
            <a:ext cx="1366350" cy="1366375"/>
          </a:xfrm>
          <a:prstGeom prst="rect">
            <a:avLst/>
          </a:prstGeom>
          <a:noFill/>
          <a:ln>
            <a:noFill/>
          </a:ln>
        </p:spPr>
      </p:pic>
      <p:pic>
        <p:nvPicPr>
          <p:cNvPr descr="Image" id="412" name="Google Shape;412;p61"/>
          <p:cNvPicPr preferRelativeResize="0"/>
          <p:nvPr/>
        </p:nvPicPr>
        <p:blipFill rotWithShape="1">
          <a:blip r:embed="rId4">
            <a:alphaModFix/>
          </a:blip>
          <a:srcRect b="-69061" l="0" r="0" t="0"/>
          <a:stretch/>
        </p:blipFill>
        <p:spPr>
          <a:xfrm>
            <a:off x="3501600" y="712725"/>
            <a:ext cx="4366274" cy="1877200"/>
          </a:xfrm>
          <a:prstGeom prst="rect">
            <a:avLst/>
          </a:prstGeom>
          <a:noFill/>
          <a:ln>
            <a:noFill/>
          </a:ln>
        </p:spPr>
      </p:pic>
      <p:cxnSp>
        <p:nvCxnSpPr>
          <p:cNvPr id="413" name="Google Shape;413;p61"/>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pic>
        <p:nvPicPr>
          <p:cNvPr id="414" name="Google Shape;414;p61"/>
          <p:cNvPicPr preferRelativeResize="0"/>
          <p:nvPr/>
        </p:nvPicPr>
        <p:blipFill>
          <a:blip r:embed="rId5">
            <a:alphaModFix/>
          </a:blip>
          <a:stretch>
            <a:fillRect/>
          </a:stretch>
        </p:blipFill>
        <p:spPr>
          <a:xfrm>
            <a:off x="1271875" y="2694500"/>
            <a:ext cx="3520751" cy="88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Delivery biker on the road pictured from above." id="419" name="Google Shape;419;p62"/>
          <p:cNvPicPr preferRelativeResize="0"/>
          <p:nvPr>
            <p:ph idx="2" type="pic"/>
          </p:nvPr>
        </p:nvPicPr>
        <p:blipFill rotWithShape="1">
          <a:blip r:embed="rId3">
            <a:alphaModFix/>
          </a:blip>
          <a:srcRect b="8194" l="8155" r="4903" t="18642"/>
          <a:stretch/>
        </p:blipFill>
        <p:spPr>
          <a:xfrm flipH="1">
            <a:off x="-7773" y="-184925"/>
            <a:ext cx="9499423" cy="5328452"/>
          </a:xfrm>
          <a:prstGeom prst="rect">
            <a:avLst/>
          </a:prstGeom>
          <a:noFill/>
          <a:ln>
            <a:noFill/>
          </a:ln>
        </p:spPr>
      </p:pic>
      <p:sp>
        <p:nvSpPr>
          <p:cNvPr id="420" name="Google Shape;420;p62"/>
          <p:cNvSpPr/>
          <p:nvPr/>
        </p:nvSpPr>
        <p:spPr>
          <a:xfrm>
            <a:off x="469850" y="1602875"/>
            <a:ext cx="3809400" cy="290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1" name="Google Shape;421;p62"/>
          <p:cNvSpPr txBox="1"/>
          <p:nvPr>
            <p:ph idx="1" type="body"/>
          </p:nvPr>
        </p:nvSpPr>
        <p:spPr>
          <a:xfrm>
            <a:off x="677075" y="1865975"/>
            <a:ext cx="3486600" cy="24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broader vision is to collaborate closely with the Axim Collaborative Engineering Team to identify and </a:t>
            </a:r>
            <a:r>
              <a:rPr b="1" lang="en" sz="1800">
                <a:latin typeface="Lexend"/>
                <a:ea typeface="Lexend"/>
                <a:cs typeface="Lexend"/>
                <a:sym typeface="Lexend"/>
              </a:rPr>
              <a:t>implement architectural improvements</a:t>
            </a:r>
            <a:r>
              <a:rPr lang="en" sz="1800"/>
              <a:t> that </a:t>
            </a:r>
            <a:r>
              <a:rPr b="1" lang="en" sz="1800">
                <a:latin typeface="Lexend"/>
                <a:ea typeface="Lexend"/>
                <a:cs typeface="Lexend"/>
                <a:sym typeface="Lexend"/>
              </a:rPr>
              <a:t>enhance the modularity</a:t>
            </a:r>
            <a:r>
              <a:rPr lang="en" sz="1800"/>
              <a:t> of the platform</a:t>
            </a:r>
            <a:r>
              <a:rPr lang="en" sz="1800"/>
              <a:t>.</a:t>
            </a:r>
            <a:endParaRPr sz="1800"/>
          </a:p>
        </p:txBody>
      </p:sp>
      <p:sp>
        <p:nvSpPr>
          <p:cNvPr id="422" name="Google Shape;422;p62"/>
          <p:cNvSpPr txBox="1"/>
          <p:nvPr/>
        </p:nvSpPr>
        <p:spPr>
          <a:xfrm>
            <a:off x="443600" y="187700"/>
            <a:ext cx="380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FFFF"/>
                </a:solidFill>
                <a:latin typeface="Lexend Light"/>
                <a:ea typeface="Lexend Light"/>
                <a:cs typeface="Lexend Light"/>
                <a:sym typeface="Lexend Light"/>
              </a:rPr>
              <a:t>Team Vision</a:t>
            </a:r>
            <a:endParaRPr sz="4800">
              <a:solidFill>
                <a:srgbClr val="FFFFFF"/>
              </a:solidFill>
              <a:latin typeface="Lexend Light"/>
              <a:ea typeface="Lexend Light"/>
              <a:cs typeface="Lexend Light"/>
              <a:sym typeface="Lexen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311700" y="158700"/>
            <a:ext cx="8520600" cy="712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t>What are XBlocks?</a:t>
            </a:r>
            <a:endParaRPr sz="4000"/>
          </a:p>
        </p:txBody>
      </p:sp>
      <p:sp>
        <p:nvSpPr>
          <p:cNvPr id="428" name="Google Shape;428;p63"/>
          <p:cNvSpPr txBox="1"/>
          <p:nvPr>
            <p:ph idx="1" type="body"/>
          </p:nvPr>
        </p:nvSpPr>
        <p:spPr>
          <a:xfrm>
            <a:off x="372475" y="1512377"/>
            <a:ext cx="8520600" cy="3183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Lexend ExtraLight"/>
              <a:buChar char="●"/>
            </a:pPr>
            <a:r>
              <a:rPr lang="en" sz="1800">
                <a:latin typeface="Lexend ExtraLight"/>
                <a:ea typeface="Lexend ExtraLight"/>
                <a:cs typeface="Lexend ExtraLight"/>
                <a:sym typeface="Lexend ExtraLight"/>
              </a:rPr>
              <a:t>B</a:t>
            </a:r>
            <a:r>
              <a:rPr lang="en" sz="1800">
                <a:latin typeface="Lexend ExtraLight"/>
                <a:ea typeface="Lexend ExtraLight"/>
                <a:cs typeface="Lexend ExtraLight"/>
                <a:sym typeface="Lexend ExtraLight"/>
              </a:rPr>
              <a:t>uilding blocks of a Course – like </a:t>
            </a:r>
            <a:r>
              <a:rPr b="1" lang="en" sz="1800">
                <a:latin typeface="Lexend"/>
                <a:ea typeface="Lexend"/>
                <a:cs typeface="Lexend"/>
                <a:sym typeface="Lexend"/>
              </a:rPr>
              <a:t>Lego blocks</a:t>
            </a:r>
            <a:endParaRPr b="1" sz="1800">
              <a:latin typeface="Lexend"/>
              <a:ea typeface="Lexend"/>
              <a:cs typeface="Lexend"/>
              <a:sym typeface="Lexend"/>
            </a:endParaRPr>
          </a:p>
          <a:p>
            <a:pPr indent="-342900" lvl="0" marL="4572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Enables engaging and highly interactive learning experiences using variety of XBlocks</a:t>
            </a:r>
            <a:endParaRPr sz="1800">
              <a:latin typeface="Lexend ExtraLight"/>
              <a:ea typeface="Lexend ExtraLight"/>
              <a:cs typeface="Lexend ExtraLight"/>
              <a:sym typeface="Lexend ExtraLight"/>
            </a:endParaRPr>
          </a:p>
          <a:p>
            <a:pPr indent="-342900" lvl="0" marL="4572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Technically:</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Each XBlock is a self-contained miniature web application</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Renders HTML/CSS/JS</a:t>
            </a:r>
            <a:endParaRPr sz="1800">
              <a:latin typeface="Lexend ExtraLight"/>
              <a:ea typeface="Lexend ExtraLight"/>
              <a:cs typeface="Lexend ExtraLight"/>
              <a:sym typeface="Lexend ExtraLight"/>
            </a:endParaRPr>
          </a:p>
          <a:p>
            <a:pPr indent="-342900" lvl="1" marL="914400" rtl="0" algn="l">
              <a:lnSpc>
                <a:spcPct val="115000"/>
              </a:lnSpc>
              <a:spcBef>
                <a:spcPts val="0"/>
              </a:spcBef>
              <a:spcAft>
                <a:spcPts val="0"/>
              </a:spcAft>
              <a:buSzPts val="1800"/>
              <a:buFont typeface="Lexend ExtraLight"/>
              <a:buChar char="○"/>
            </a:pPr>
            <a:r>
              <a:rPr lang="en" sz="1800">
                <a:latin typeface="Lexend ExtraLight"/>
                <a:ea typeface="Lexend ExtraLight"/>
                <a:cs typeface="Lexend ExtraLight"/>
                <a:sym typeface="Lexend ExtraLight"/>
              </a:rPr>
              <a:t>Handles user interaction</a:t>
            </a:r>
            <a:endParaRPr sz="1800">
              <a:latin typeface="Lexend ExtraLight"/>
              <a:ea typeface="Lexend ExtraLight"/>
              <a:cs typeface="Lexend ExtraLight"/>
              <a:sym typeface="Lexend ExtraLight"/>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1200"/>
              </a:spcBef>
              <a:spcAft>
                <a:spcPts val="0"/>
              </a:spcAft>
              <a:buNone/>
            </a:pPr>
            <a:r>
              <a:t/>
            </a:r>
            <a:endParaRPr sz="1800">
              <a:latin typeface="Arial"/>
              <a:ea typeface="Arial"/>
              <a:cs typeface="Arial"/>
              <a:sym typeface="Arial"/>
            </a:endParaRPr>
          </a:p>
          <a:p>
            <a:pPr indent="0" lvl="0" marL="0" rtl="0" algn="l">
              <a:spcBef>
                <a:spcPts val="1200"/>
              </a:spcBef>
              <a:spcAft>
                <a:spcPts val="1200"/>
              </a:spcAft>
              <a:buNone/>
            </a:pPr>
            <a:r>
              <a:t/>
            </a:r>
            <a:endParaRPr sz="1800">
              <a:latin typeface="Arial"/>
              <a:ea typeface="Arial"/>
              <a:cs typeface="Arial"/>
              <a:sym typeface="Arial"/>
            </a:endParaRPr>
          </a:p>
        </p:txBody>
      </p:sp>
      <p:pic>
        <p:nvPicPr>
          <p:cNvPr id="429" name="Google Shape;429;p63"/>
          <p:cNvPicPr preferRelativeResize="0"/>
          <p:nvPr/>
        </p:nvPicPr>
        <p:blipFill>
          <a:blip r:embed="rId3">
            <a:alphaModFix/>
          </a:blip>
          <a:stretch>
            <a:fillRect/>
          </a:stretch>
        </p:blipFill>
        <p:spPr>
          <a:xfrm>
            <a:off x="7640200" y="342575"/>
            <a:ext cx="1197149" cy="839800"/>
          </a:xfrm>
          <a:prstGeom prst="rect">
            <a:avLst/>
          </a:prstGeom>
          <a:noFill/>
          <a:ln>
            <a:noFill/>
          </a:ln>
        </p:spPr>
      </p:pic>
      <p:cxnSp>
        <p:nvCxnSpPr>
          <p:cNvPr id="430" name="Google Shape;430;p63"/>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idx="4294967295" type="title"/>
          </p:nvPr>
        </p:nvSpPr>
        <p:spPr>
          <a:xfrm>
            <a:off x="311700" y="177375"/>
            <a:ext cx="8520600" cy="71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3600">
                <a:solidFill>
                  <a:schemeClr val="dk1"/>
                </a:solidFill>
              </a:rPr>
              <a:t>What makes XBlocks powerful?</a:t>
            </a:r>
            <a:endParaRPr sz="4000"/>
          </a:p>
        </p:txBody>
      </p:sp>
      <p:sp>
        <p:nvSpPr>
          <p:cNvPr id="436" name="Google Shape;436;p64"/>
          <p:cNvSpPr txBox="1"/>
          <p:nvPr/>
        </p:nvSpPr>
        <p:spPr>
          <a:xfrm>
            <a:off x="1020475" y="3060613"/>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Customizable</a:t>
            </a:r>
            <a:endParaRPr sz="1600">
              <a:solidFill>
                <a:schemeClr val="lt1"/>
              </a:solidFill>
              <a:latin typeface="Lexend ExtraLight"/>
              <a:ea typeface="Lexend ExtraLight"/>
              <a:cs typeface="Lexend ExtraLight"/>
              <a:sym typeface="Lexend ExtraLight"/>
            </a:endParaRPr>
          </a:p>
        </p:txBody>
      </p:sp>
      <p:sp>
        <p:nvSpPr>
          <p:cNvPr id="437" name="Google Shape;437;p64"/>
          <p:cNvSpPr txBox="1"/>
          <p:nvPr/>
        </p:nvSpPr>
        <p:spPr>
          <a:xfrm>
            <a:off x="1743125" y="4031900"/>
            <a:ext cx="1634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Extensible</a:t>
            </a:r>
            <a:endParaRPr sz="1600">
              <a:solidFill>
                <a:schemeClr val="lt1"/>
              </a:solidFill>
              <a:latin typeface="Lexend ExtraLight"/>
              <a:ea typeface="Lexend ExtraLight"/>
              <a:cs typeface="Lexend ExtraLight"/>
              <a:sym typeface="Lexend ExtraLight"/>
            </a:endParaRPr>
          </a:p>
        </p:txBody>
      </p:sp>
      <p:sp>
        <p:nvSpPr>
          <p:cNvPr id="438" name="Google Shape;438;p64"/>
          <p:cNvSpPr txBox="1"/>
          <p:nvPr/>
        </p:nvSpPr>
        <p:spPr>
          <a:xfrm>
            <a:off x="6437350" y="1873075"/>
            <a:ext cx="1930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Independent</a:t>
            </a:r>
            <a:endParaRPr sz="1600">
              <a:solidFill>
                <a:schemeClr val="lt1"/>
              </a:solidFill>
              <a:latin typeface="Lexend ExtraLight"/>
              <a:ea typeface="Lexend ExtraLight"/>
              <a:cs typeface="Lexend ExtraLight"/>
              <a:sym typeface="Lexend ExtraLight"/>
            </a:endParaRPr>
          </a:p>
        </p:txBody>
      </p:sp>
      <p:sp>
        <p:nvSpPr>
          <p:cNvPr id="439" name="Google Shape;439;p64"/>
          <p:cNvSpPr txBox="1"/>
          <p:nvPr/>
        </p:nvSpPr>
        <p:spPr>
          <a:xfrm>
            <a:off x="3293250" y="2450275"/>
            <a:ext cx="2031000" cy="3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Shareable </a:t>
            </a:r>
            <a:br>
              <a:rPr lang="en" sz="1800">
                <a:solidFill>
                  <a:schemeClr val="lt1"/>
                </a:solidFill>
                <a:latin typeface="Lexend ExtraLight"/>
                <a:ea typeface="Lexend ExtraLight"/>
                <a:cs typeface="Lexend ExtraLight"/>
                <a:sym typeface="Lexend ExtraLight"/>
              </a:rPr>
            </a:br>
            <a:endParaRPr sz="1800">
              <a:solidFill>
                <a:schemeClr val="lt1"/>
              </a:solidFill>
              <a:latin typeface="Lexend ExtraLight"/>
              <a:ea typeface="Lexend ExtraLight"/>
              <a:cs typeface="Lexend ExtraLight"/>
              <a:sym typeface="Lexend ExtraLight"/>
            </a:endParaRPr>
          </a:p>
        </p:txBody>
      </p:sp>
      <p:sp>
        <p:nvSpPr>
          <p:cNvPr id="440" name="Google Shape;440;p64"/>
          <p:cNvSpPr txBox="1"/>
          <p:nvPr/>
        </p:nvSpPr>
        <p:spPr>
          <a:xfrm>
            <a:off x="6437350" y="3575275"/>
            <a:ext cx="2454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Third party Integrations</a:t>
            </a:r>
            <a:endParaRPr sz="1800">
              <a:solidFill>
                <a:schemeClr val="lt1"/>
              </a:solidFill>
              <a:latin typeface="Lexend ExtraLight"/>
              <a:ea typeface="Lexend ExtraLight"/>
              <a:cs typeface="Lexend ExtraLight"/>
              <a:sym typeface="Lexend ExtraLight"/>
            </a:endParaRPr>
          </a:p>
        </p:txBody>
      </p:sp>
      <p:sp>
        <p:nvSpPr>
          <p:cNvPr id="441" name="Google Shape;441;p64"/>
          <p:cNvSpPr txBox="1"/>
          <p:nvPr/>
        </p:nvSpPr>
        <p:spPr>
          <a:xfrm>
            <a:off x="5666725" y="2491875"/>
            <a:ext cx="2094900" cy="4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Lexend ExtraLight"/>
                <a:ea typeface="Lexend ExtraLight"/>
                <a:cs typeface="Lexend ExtraLight"/>
                <a:sym typeface="Lexend ExtraLight"/>
              </a:rPr>
              <a:t>Interoperable</a:t>
            </a:r>
            <a:endParaRPr sz="1800">
              <a:solidFill>
                <a:schemeClr val="lt1"/>
              </a:solidFill>
              <a:latin typeface="Lexend ExtraLight"/>
              <a:ea typeface="Lexend ExtraLight"/>
              <a:cs typeface="Lexend ExtraLight"/>
              <a:sym typeface="Lexend ExtraLight"/>
            </a:endParaRPr>
          </a:p>
        </p:txBody>
      </p:sp>
      <p:sp>
        <p:nvSpPr>
          <p:cNvPr id="442" name="Google Shape;442;p64"/>
          <p:cNvSpPr txBox="1"/>
          <p:nvPr/>
        </p:nvSpPr>
        <p:spPr>
          <a:xfrm>
            <a:off x="1568400" y="1360038"/>
            <a:ext cx="1930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exend Medium"/>
                <a:ea typeface="Lexend Medium"/>
                <a:cs typeface="Lexend Medium"/>
                <a:sym typeface="Lexend Medium"/>
              </a:rPr>
              <a:t>Highly Interactive</a:t>
            </a:r>
            <a:endParaRPr sz="2000">
              <a:latin typeface="Lexend Medium"/>
              <a:ea typeface="Lexend Medium"/>
              <a:cs typeface="Lexend Medium"/>
              <a:sym typeface="Lexend Medium"/>
            </a:endParaRPr>
          </a:p>
        </p:txBody>
      </p:sp>
      <p:sp>
        <p:nvSpPr>
          <p:cNvPr id="443" name="Google Shape;443;p64"/>
          <p:cNvSpPr txBox="1"/>
          <p:nvPr/>
        </p:nvSpPr>
        <p:spPr>
          <a:xfrm>
            <a:off x="4318925" y="1360050"/>
            <a:ext cx="1298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exend ExtraLight"/>
                <a:ea typeface="Lexend ExtraLight"/>
                <a:cs typeface="Lexend ExtraLight"/>
                <a:sym typeface="Lexend ExtraLight"/>
              </a:rPr>
              <a:t>Stateful</a:t>
            </a:r>
            <a:endParaRPr sz="1600">
              <a:solidFill>
                <a:schemeClr val="lt1"/>
              </a:solidFill>
              <a:latin typeface="Lexend ExtraLight"/>
              <a:ea typeface="Lexend ExtraLight"/>
              <a:cs typeface="Lexend ExtraLight"/>
              <a:sym typeface="Lexend ExtraLight"/>
            </a:endParaRPr>
          </a:p>
        </p:txBody>
      </p:sp>
      <p:cxnSp>
        <p:nvCxnSpPr>
          <p:cNvPr id="444" name="Google Shape;444;p64"/>
          <p:cNvCxnSpPr/>
          <p:nvPr/>
        </p:nvCxnSpPr>
        <p:spPr>
          <a:xfrm flipH="1" rot="10800000">
            <a:off x="-8425" y="5128700"/>
            <a:ext cx="9198300" cy="9300"/>
          </a:xfrm>
          <a:prstGeom prst="straightConnector1">
            <a:avLst/>
          </a:prstGeom>
          <a:noFill/>
          <a:ln cap="flat" cmpd="sng" w="38100">
            <a:solidFill>
              <a:schemeClr val="dk1"/>
            </a:solidFill>
            <a:prstDash val="solid"/>
            <a:round/>
            <a:headEnd len="med" w="med" type="none"/>
            <a:tailEnd len="med" w="med" type="none"/>
          </a:ln>
        </p:spPr>
      </p:cxnSp>
      <p:sp>
        <p:nvSpPr>
          <p:cNvPr id="445" name="Google Shape;445;p64"/>
          <p:cNvSpPr txBox="1"/>
          <p:nvPr/>
        </p:nvSpPr>
        <p:spPr>
          <a:xfrm>
            <a:off x="3868350" y="3487125"/>
            <a:ext cx="17607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800">
                <a:solidFill>
                  <a:schemeClr val="lt1"/>
                </a:solidFill>
                <a:latin typeface="Lexend ExtraLight"/>
                <a:ea typeface="Lexend ExtraLight"/>
                <a:cs typeface="Lexend ExtraLight"/>
                <a:sym typeface="Lexend ExtraLight"/>
              </a:rPr>
              <a:t>Composable</a:t>
            </a:r>
            <a:endParaRPr sz="1600">
              <a:solidFill>
                <a:schemeClr val="lt1"/>
              </a:solidFill>
              <a:latin typeface="Lexend ExtraLight"/>
              <a:ea typeface="Lexend ExtraLight"/>
              <a:cs typeface="Lexend ExtraLight"/>
              <a:sym typeface="Lexend Extra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